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3" r:id="rId1"/>
  </p:sldMasterIdLst>
  <p:notesMasterIdLst>
    <p:notesMasterId r:id="rId56"/>
  </p:notesMasterIdLst>
  <p:handoutMasterIdLst>
    <p:handoutMasterId r:id="rId57"/>
  </p:handoutMasterIdLst>
  <p:sldIdLst>
    <p:sldId id="740" r:id="rId2"/>
    <p:sldId id="877" r:id="rId3"/>
    <p:sldId id="878" r:id="rId4"/>
    <p:sldId id="879" r:id="rId5"/>
    <p:sldId id="880" r:id="rId6"/>
    <p:sldId id="881" r:id="rId7"/>
    <p:sldId id="882" r:id="rId8"/>
    <p:sldId id="883" r:id="rId9"/>
    <p:sldId id="884" r:id="rId10"/>
    <p:sldId id="885" r:id="rId11"/>
    <p:sldId id="886" r:id="rId12"/>
    <p:sldId id="887" r:id="rId13"/>
    <p:sldId id="890" r:id="rId14"/>
    <p:sldId id="891" r:id="rId15"/>
    <p:sldId id="894" r:id="rId16"/>
    <p:sldId id="895" r:id="rId17"/>
    <p:sldId id="896" r:id="rId18"/>
    <p:sldId id="897" r:id="rId19"/>
    <p:sldId id="898" r:id="rId20"/>
    <p:sldId id="899" r:id="rId21"/>
    <p:sldId id="900" r:id="rId22"/>
    <p:sldId id="901" r:id="rId23"/>
    <p:sldId id="902" r:id="rId24"/>
    <p:sldId id="903" r:id="rId25"/>
    <p:sldId id="904" r:id="rId26"/>
    <p:sldId id="905" r:id="rId27"/>
    <p:sldId id="906" r:id="rId28"/>
    <p:sldId id="912" r:id="rId29"/>
    <p:sldId id="914" r:id="rId30"/>
    <p:sldId id="915" r:id="rId31"/>
    <p:sldId id="916" r:id="rId32"/>
    <p:sldId id="920" r:id="rId33"/>
    <p:sldId id="921" r:id="rId34"/>
    <p:sldId id="922" r:id="rId35"/>
    <p:sldId id="923" r:id="rId36"/>
    <p:sldId id="924" r:id="rId37"/>
    <p:sldId id="925" r:id="rId38"/>
    <p:sldId id="926" r:id="rId39"/>
    <p:sldId id="927" r:id="rId40"/>
    <p:sldId id="928" r:id="rId41"/>
    <p:sldId id="929" r:id="rId42"/>
    <p:sldId id="930" r:id="rId43"/>
    <p:sldId id="931" r:id="rId44"/>
    <p:sldId id="932" r:id="rId45"/>
    <p:sldId id="933" r:id="rId46"/>
    <p:sldId id="934" r:id="rId47"/>
    <p:sldId id="942" r:id="rId48"/>
    <p:sldId id="943" r:id="rId49"/>
    <p:sldId id="944" r:id="rId50"/>
    <p:sldId id="945" r:id="rId51"/>
    <p:sldId id="946" r:id="rId52"/>
    <p:sldId id="947" r:id="rId53"/>
    <p:sldId id="948" r:id="rId54"/>
    <p:sldId id="949" r:id="rId55"/>
  </p:sldIdLst>
  <p:sldSz cx="9144000" cy="6858000" type="screen4x3"/>
  <p:notesSz cx="6797675" cy="9872663"/>
  <p:defaultTex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990000"/>
    <a:srgbClr val="FFFFCC"/>
    <a:srgbClr val="0070C0"/>
    <a:srgbClr val="CCECFF"/>
    <a:srgbClr val="A6B947"/>
    <a:srgbClr val="99CC00"/>
    <a:srgbClr val="FF5050"/>
    <a:srgbClr val="CC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32" autoAdjust="0"/>
  </p:normalViewPr>
  <p:slideViewPr>
    <p:cSldViewPr>
      <p:cViewPr>
        <p:scale>
          <a:sx n="70" d="100"/>
          <a:sy n="70" d="100"/>
        </p:scale>
        <p:origin x="1204" y="-80"/>
      </p:cViewPr>
      <p:guideLst>
        <p:guide orient="horz" pos="2160"/>
        <p:guide pos="2880"/>
      </p:guideLst>
    </p:cSldViewPr>
  </p:slideViewPr>
  <p:outlineViewPr>
    <p:cViewPr>
      <p:scale>
        <a:sx n="33" d="100"/>
        <a:sy n="33" d="100"/>
      </p:scale>
      <p:origin x="0" y="421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294" y="-102"/>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fr-FR"/>
          </a:p>
        </p:txBody>
      </p:sp>
      <p:sp>
        <p:nvSpPr>
          <p:cNvPr id="7171" name="Rectangle 3"/>
          <p:cNvSpPr>
            <a:spLocks noGrp="1" noChangeArrowheads="1"/>
          </p:cNvSpPr>
          <p:nvPr>
            <p:ph type="dt" sz="quarter" idx="1"/>
          </p:nvPr>
        </p:nvSpPr>
        <p:spPr bwMode="auto">
          <a:xfrm>
            <a:off x="3849688"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fr-FR"/>
          </a:p>
        </p:txBody>
      </p:sp>
      <p:sp>
        <p:nvSpPr>
          <p:cNvPr id="7172" name="Rectangle 4"/>
          <p:cNvSpPr>
            <a:spLocks noGrp="1" noChangeArrowheads="1"/>
          </p:cNvSpPr>
          <p:nvPr>
            <p:ph type="ftr" sz="quarter" idx="2"/>
          </p:nvPr>
        </p:nvSpPr>
        <p:spPr bwMode="auto">
          <a:xfrm>
            <a:off x="0" y="9377364"/>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900">
                <a:latin typeface="Arial" charset="0"/>
              </a:defRPr>
            </a:lvl1pPr>
          </a:lstStyle>
          <a:p>
            <a:pPr>
              <a:defRPr/>
            </a:pPr>
            <a:r>
              <a:rPr lang="fr-FR"/>
              <a:t>EURECOM - BP 193 - F-06904 Sophia Antipolis cedex</a:t>
            </a:r>
          </a:p>
        </p:txBody>
      </p:sp>
      <p:sp>
        <p:nvSpPr>
          <p:cNvPr id="7173" name="Rectangle 5"/>
          <p:cNvSpPr>
            <a:spLocks noGrp="1" noChangeArrowheads="1"/>
          </p:cNvSpPr>
          <p:nvPr>
            <p:ph type="sldNum" sz="quarter" idx="3"/>
          </p:nvPr>
        </p:nvSpPr>
        <p:spPr bwMode="auto">
          <a:xfrm>
            <a:off x="3849688" y="9377364"/>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vl1pPr>
          </a:lstStyle>
          <a:p>
            <a:pPr>
              <a:defRPr/>
            </a:pPr>
            <a:fld id="{93F092C9-EE3E-4984-BCCD-41951D43FB00}" type="slidenum">
              <a:rPr lang="fr-FR" altLang="en-US"/>
              <a:pPr>
                <a:defRPr/>
              </a:pPr>
              <a:t>‹#›</a:t>
            </a:fld>
            <a:endParaRPr lang="fr-F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fr-FR"/>
          </a:p>
        </p:txBody>
      </p:sp>
      <p:sp>
        <p:nvSpPr>
          <p:cNvPr id="6147" name="Rectangle 3"/>
          <p:cNvSpPr>
            <a:spLocks noGrp="1" noChangeArrowheads="1"/>
          </p:cNvSpPr>
          <p:nvPr>
            <p:ph type="dt" idx="1"/>
          </p:nvPr>
        </p:nvSpPr>
        <p:spPr bwMode="auto">
          <a:xfrm>
            <a:off x="3849688"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fr-FR"/>
          </a:p>
        </p:txBody>
      </p:sp>
      <p:sp>
        <p:nvSpPr>
          <p:cNvPr id="3076" name="Rectangle 4"/>
          <p:cNvSpPr>
            <a:spLocks noGrp="1" noRot="1" noChangeAspect="1" noChangeArrowheads="1" noTextEdit="1"/>
          </p:cNvSpPr>
          <p:nvPr>
            <p:ph type="sldImg" idx="2"/>
          </p:nvPr>
        </p:nvSpPr>
        <p:spPr bwMode="auto">
          <a:xfrm>
            <a:off x="931863" y="739775"/>
            <a:ext cx="4933950" cy="3702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79451" y="4689476"/>
            <a:ext cx="5438775" cy="44434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150" name="Rectangle 6"/>
          <p:cNvSpPr>
            <a:spLocks noGrp="1" noChangeArrowheads="1"/>
          </p:cNvSpPr>
          <p:nvPr>
            <p:ph type="ftr" sz="quarter" idx="4"/>
          </p:nvPr>
        </p:nvSpPr>
        <p:spPr bwMode="auto">
          <a:xfrm>
            <a:off x="0" y="9377364"/>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900">
                <a:latin typeface="Arial" charset="0"/>
              </a:defRPr>
            </a:lvl1pPr>
          </a:lstStyle>
          <a:p>
            <a:pPr>
              <a:defRPr/>
            </a:pPr>
            <a:r>
              <a:rPr lang="fr-FR"/>
              <a:t>EURECOM - BP 193 - F-06904 Sophia Antipolis cedex</a:t>
            </a:r>
          </a:p>
        </p:txBody>
      </p:sp>
      <p:sp>
        <p:nvSpPr>
          <p:cNvPr id="6151" name="Rectangle 7"/>
          <p:cNvSpPr>
            <a:spLocks noGrp="1" noChangeArrowheads="1"/>
          </p:cNvSpPr>
          <p:nvPr>
            <p:ph type="sldNum" sz="quarter" idx="5"/>
          </p:nvPr>
        </p:nvSpPr>
        <p:spPr bwMode="auto">
          <a:xfrm>
            <a:off x="3849688" y="9377364"/>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vl1pPr>
          </a:lstStyle>
          <a:p>
            <a:pPr>
              <a:defRPr/>
            </a:pPr>
            <a:fld id="{49804D69-7D84-4DFA-ABA1-9E5977FE3565}" type="slidenum">
              <a:rPr lang="fr-FR" altLang="en-US"/>
              <a:pPr>
                <a:defRPr/>
              </a:pPr>
              <a:t>‹#›</a:t>
            </a:fld>
            <a:endParaRPr lang="fr-FR"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0114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03F1C1-24F2-D340-9F3B-38E8C457EFD2}"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62530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10648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92997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73049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52336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57732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83544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52377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25256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8560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03F1C1-24F2-D340-9F3B-38E8C457EFD2}"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3424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376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25750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97570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3573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65877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6113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82693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70014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41371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1945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24004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11340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85388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70024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94901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25785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70782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42396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35466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91107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13801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03F1C1-24F2-D340-9F3B-38E8C457EFD2}"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50488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85762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16139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92269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6859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4726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85522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93499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53511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31395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rPr>
              <a:t>Ajouter une photo d’un vieux telegraphe, puis un mobile satellitte ancienne generation…can someone find an even older wireless communication system (smoke)</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E63FC-1C05-4855-B2DC-885F081F3FA9}"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90193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03F1C1-24F2-D340-9F3B-38E8C457EFD2}"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2388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03F1C1-24F2-D340-9F3B-38E8C457EFD2}"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01540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03F1C1-24F2-D340-9F3B-38E8C457EFD2}"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55793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03F1C1-24F2-D340-9F3B-38E8C457EFD2}"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1662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03F1C1-24F2-D340-9F3B-38E8C457EFD2}"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28674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subTitle" idx="1"/>
          </p:nvPr>
        </p:nvSpPr>
        <p:spPr>
          <a:xfrm>
            <a:off x="2700338" y="4797425"/>
            <a:ext cx="6184900" cy="792163"/>
          </a:xfrm>
        </p:spPr>
        <p:txBody>
          <a:bodyPr anchor="t"/>
          <a:lstStyle>
            <a:lvl1pPr marL="0" indent="0" algn="ctr">
              <a:buFont typeface="Wingdings" pitchFamily="2" charset="2"/>
              <a:buNone/>
              <a:defRPr sz="2400">
                <a:solidFill>
                  <a:schemeClr val="bg2"/>
                </a:solidFill>
              </a:defRPr>
            </a:lvl1pPr>
          </a:lstStyle>
          <a:p>
            <a:r>
              <a:rPr lang="fr-FR"/>
              <a:t>Cliquez pour modifier le style des sous-titres du masque</a:t>
            </a:r>
          </a:p>
        </p:txBody>
      </p:sp>
      <p:sp>
        <p:nvSpPr>
          <p:cNvPr id="113667" name="Rectangle 3"/>
          <p:cNvSpPr>
            <a:spLocks noGrp="1" noChangeArrowheads="1"/>
          </p:cNvSpPr>
          <p:nvPr>
            <p:ph type="ctrTitle"/>
          </p:nvPr>
        </p:nvSpPr>
        <p:spPr>
          <a:xfrm>
            <a:off x="2700338" y="2924175"/>
            <a:ext cx="6188075" cy="1657350"/>
          </a:xfrm>
        </p:spPr>
        <p:txBody>
          <a:bodyPr/>
          <a:lstStyle>
            <a:lvl1pPr algn="ctr">
              <a:defRPr/>
            </a:lvl1pPr>
          </a:lstStyle>
          <a:p>
            <a:r>
              <a:rPr lang="fr-FR"/>
              <a:t>Cliquez pour modifier le style du titre</a:t>
            </a:r>
          </a:p>
        </p:txBody>
      </p:sp>
    </p:spTree>
    <p:extLst>
      <p:ext uri="{BB962C8B-B14F-4D97-AF65-F5344CB8AC3E}">
        <p14:creationId xmlns:p14="http://schemas.microsoft.com/office/powerpoint/2010/main" val="693479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24"/>
          <p:cNvSpPr>
            <a:spLocks noGrp="1" noChangeArrowheads="1"/>
          </p:cNvSpPr>
          <p:nvPr>
            <p:ph type="dt" sz="half" idx="10"/>
          </p:nvPr>
        </p:nvSpPr>
        <p:spPr>
          <a:ln/>
        </p:spPr>
        <p:txBody>
          <a:bodyPr/>
          <a:lstStyle>
            <a:lvl1pPr>
              <a:defRPr/>
            </a:lvl1pPr>
          </a:lstStyle>
          <a:p>
            <a:pPr>
              <a:defRPr/>
            </a:pPr>
            <a:fld id="{4FEC8FA2-F545-4202-84EC-EF7378E3D9D1}" type="datetime1">
              <a:rPr lang="fr-FR"/>
              <a:pPr>
                <a:defRPr/>
              </a:pPr>
              <a:t>13/04/2024</a:t>
            </a:fld>
            <a:r>
              <a:rPr lang="fr-FR"/>
              <a:t> - </a:t>
            </a:r>
          </a:p>
        </p:txBody>
      </p:sp>
      <p:sp>
        <p:nvSpPr>
          <p:cNvPr id="5"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6" name="Rectangle 26"/>
          <p:cNvSpPr>
            <a:spLocks noGrp="1" noChangeArrowheads="1"/>
          </p:cNvSpPr>
          <p:nvPr>
            <p:ph type="sldNum" sz="quarter" idx="12"/>
          </p:nvPr>
        </p:nvSpPr>
        <p:spPr>
          <a:ln/>
        </p:spPr>
        <p:txBody>
          <a:bodyPr/>
          <a:lstStyle>
            <a:lvl1pPr>
              <a:defRPr/>
            </a:lvl1pPr>
          </a:lstStyle>
          <a:p>
            <a:pPr>
              <a:defRPr/>
            </a:pPr>
            <a:r>
              <a:rPr lang="fr-FR" altLang="en-US"/>
              <a:t>- p </a:t>
            </a:r>
            <a:fld id="{2A096EC5-4698-4671-AC4D-7933101C841F}" type="slidenum">
              <a:rPr lang="fr-FR" altLang="en-US"/>
              <a:pPr>
                <a:defRPr/>
              </a:pPr>
              <a:t>‹#›</a:t>
            </a:fld>
            <a:r>
              <a:rPr lang="fr-FR" altLang="en-US"/>
              <a:t> </a:t>
            </a:r>
          </a:p>
        </p:txBody>
      </p:sp>
    </p:spTree>
    <p:extLst>
      <p:ext uri="{BB962C8B-B14F-4D97-AF65-F5344CB8AC3E}">
        <p14:creationId xmlns:p14="http://schemas.microsoft.com/office/powerpoint/2010/main" val="235776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2588" y="188913"/>
            <a:ext cx="2160587" cy="6048375"/>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50825" y="188913"/>
            <a:ext cx="6329363" cy="60483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24"/>
          <p:cNvSpPr>
            <a:spLocks noGrp="1" noChangeArrowheads="1"/>
          </p:cNvSpPr>
          <p:nvPr>
            <p:ph type="dt" sz="half" idx="10"/>
          </p:nvPr>
        </p:nvSpPr>
        <p:spPr>
          <a:ln/>
        </p:spPr>
        <p:txBody>
          <a:bodyPr/>
          <a:lstStyle>
            <a:lvl1pPr>
              <a:defRPr/>
            </a:lvl1pPr>
          </a:lstStyle>
          <a:p>
            <a:pPr>
              <a:defRPr/>
            </a:pPr>
            <a:fld id="{A6F55258-EEB4-4ACF-983F-772C84360638}" type="datetime1">
              <a:rPr lang="fr-FR"/>
              <a:pPr>
                <a:defRPr/>
              </a:pPr>
              <a:t>13/04/2024</a:t>
            </a:fld>
            <a:r>
              <a:rPr lang="fr-FR"/>
              <a:t> - </a:t>
            </a:r>
          </a:p>
        </p:txBody>
      </p:sp>
      <p:sp>
        <p:nvSpPr>
          <p:cNvPr id="5"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6" name="Rectangle 26"/>
          <p:cNvSpPr>
            <a:spLocks noGrp="1" noChangeArrowheads="1"/>
          </p:cNvSpPr>
          <p:nvPr>
            <p:ph type="sldNum" sz="quarter" idx="12"/>
          </p:nvPr>
        </p:nvSpPr>
        <p:spPr>
          <a:ln/>
        </p:spPr>
        <p:txBody>
          <a:bodyPr/>
          <a:lstStyle>
            <a:lvl1pPr>
              <a:defRPr/>
            </a:lvl1pPr>
          </a:lstStyle>
          <a:p>
            <a:pPr>
              <a:defRPr/>
            </a:pPr>
            <a:r>
              <a:rPr lang="fr-FR" altLang="en-US"/>
              <a:t>- p </a:t>
            </a:r>
            <a:fld id="{4E24A421-4EFB-48CA-BD22-E7CFC5CC4FCA}" type="slidenum">
              <a:rPr lang="fr-FR" altLang="en-US"/>
              <a:pPr>
                <a:defRPr/>
              </a:pPr>
              <a:t>‹#›</a:t>
            </a:fld>
            <a:r>
              <a:rPr lang="fr-FR" altLang="en-US"/>
              <a:t> </a:t>
            </a:r>
          </a:p>
        </p:txBody>
      </p:sp>
    </p:spTree>
    <p:extLst>
      <p:ext uri="{BB962C8B-B14F-4D97-AF65-F5344CB8AC3E}">
        <p14:creationId xmlns:p14="http://schemas.microsoft.com/office/powerpoint/2010/main" val="3225650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24"/>
          <p:cNvSpPr>
            <a:spLocks noGrp="1" noChangeArrowheads="1"/>
          </p:cNvSpPr>
          <p:nvPr>
            <p:ph type="dt" sz="half" idx="10"/>
          </p:nvPr>
        </p:nvSpPr>
        <p:spPr>
          <a:ln/>
        </p:spPr>
        <p:txBody>
          <a:bodyPr/>
          <a:lstStyle>
            <a:lvl1pPr>
              <a:defRPr/>
            </a:lvl1pPr>
          </a:lstStyle>
          <a:p>
            <a:pPr>
              <a:defRPr/>
            </a:pPr>
            <a:fld id="{41EC21DF-EB37-4B42-8C13-F989E9C1BF4F}" type="datetime1">
              <a:rPr lang="fr-FR"/>
              <a:pPr>
                <a:defRPr/>
              </a:pPr>
              <a:t>13/04/2024</a:t>
            </a:fld>
            <a:r>
              <a:rPr lang="fr-FR"/>
              <a:t> - </a:t>
            </a:r>
          </a:p>
        </p:txBody>
      </p:sp>
      <p:sp>
        <p:nvSpPr>
          <p:cNvPr id="5"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6" name="Rectangle 26"/>
          <p:cNvSpPr>
            <a:spLocks noGrp="1" noChangeArrowheads="1"/>
          </p:cNvSpPr>
          <p:nvPr>
            <p:ph type="sldNum" sz="quarter" idx="12"/>
          </p:nvPr>
        </p:nvSpPr>
        <p:spPr>
          <a:ln/>
        </p:spPr>
        <p:txBody>
          <a:bodyPr/>
          <a:lstStyle>
            <a:lvl1pPr>
              <a:defRPr/>
            </a:lvl1pPr>
          </a:lstStyle>
          <a:p>
            <a:pPr>
              <a:defRPr/>
            </a:pPr>
            <a:r>
              <a:rPr lang="fr-FR" altLang="en-US"/>
              <a:t>- p </a:t>
            </a:r>
            <a:fld id="{8467945F-14A4-473D-815E-542A28A14452}" type="slidenum">
              <a:rPr lang="fr-FR" altLang="en-US"/>
              <a:pPr>
                <a:defRPr/>
              </a:pPr>
              <a:t>‹#›</a:t>
            </a:fld>
            <a:r>
              <a:rPr lang="fr-FR" altLang="en-US"/>
              <a:t> </a:t>
            </a:r>
          </a:p>
        </p:txBody>
      </p:sp>
    </p:spTree>
    <p:extLst>
      <p:ext uri="{BB962C8B-B14F-4D97-AF65-F5344CB8AC3E}">
        <p14:creationId xmlns:p14="http://schemas.microsoft.com/office/powerpoint/2010/main" val="636942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24"/>
          <p:cNvSpPr>
            <a:spLocks noGrp="1" noChangeArrowheads="1"/>
          </p:cNvSpPr>
          <p:nvPr>
            <p:ph type="dt" sz="half" idx="10"/>
          </p:nvPr>
        </p:nvSpPr>
        <p:spPr>
          <a:ln/>
        </p:spPr>
        <p:txBody>
          <a:bodyPr/>
          <a:lstStyle>
            <a:lvl1pPr>
              <a:defRPr/>
            </a:lvl1pPr>
          </a:lstStyle>
          <a:p>
            <a:pPr>
              <a:defRPr/>
            </a:pPr>
            <a:fld id="{2A50280B-F8F1-4726-B3E1-2457651565E5}" type="datetime1">
              <a:rPr lang="fr-FR"/>
              <a:pPr>
                <a:defRPr/>
              </a:pPr>
              <a:t>13/04/2024</a:t>
            </a:fld>
            <a:r>
              <a:rPr lang="fr-FR"/>
              <a:t> - </a:t>
            </a:r>
          </a:p>
        </p:txBody>
      </p:sp>
      <p:sp>
        <p:nvSpPr>
          <p:cNvPr id="5"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6" name="Rectangle 26"/>
          <p:cNvSpPr>
            <a:spLocks noGrp="1" noChangeArrowheads="1"/>
          </p:cNvSpPr>
          <p:nvPr>
            <p:ph type="sldNum" sz="quarter" idx="12"/>
          </p:nvPr>
        </p:nvSpPr>
        <p:spPr>
          <a:ln/>
        </p:spPr>
        <p:txBody>
          <a:bodyPr/>
          <a:lstStyle>
            <a:lvl1pPr>
              <a:defRPr/>
            </a:lvl1pPr>
          </a:lstStyle>
          <a:p>
            <a:pPr>
              <a:defRPr/>
            </a:pPr>
            <a:r>
              <a:rPr lang="fr-FR" altLang="en-US"/>
              <a:t>- p </a:t>
            </a:r>
            <a:fld id="{F35327B5-13C2-451D-8386-BCD06525A60C}" type="slidenum">
              <a:rPr lang="fr-FR" altLang="en-US"/>
              <a:pPr>
                <a:defRPr/>
              </a:pPr>
              <a:t>‹#›</a:t>
            </a:fld>
            <a:r>
              <a:rPr lang="fr-FR" altLang="en-US"/>
              <a:t> </a:t>
            </a:r>
          </a:p>
        </p:txBody>
      </p:sp>
    </p:spTree>
    <p:extLst>
      <p:ext uri="{BB962C8B-B14F-4D97-AF65-F5344CB8AC3E}">
        <p14:creationId xmlns:p14="http://schemas.microsoft.com/office/powerpoint/2010/main" val="30805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50825" y="1125538"/>
            <a:ext cx="4244975"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125538"/>
            <a:ext cx="4244975"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24"/>
          <p:cNvSpPr>
            <a:spLocks noGrp="1" noChangeArrowheads="1"/>
          </p:cNvSpPr>
          <p:nvPr>
            <p:ph type="dt" sz="half" idx="10"/>
          </p:nvPr>
        </p:nvSpPr>
        <p:spPr>
          <a:ln/>
        </p:spPr>
        <p:txBody>
          <a:bodyPr/>
          <a:lstStyle>
            <a:lvl1pPr>
              <a:defRPr/>
            </a:lvl1pPr>
          </a:lstStyle>
          <a:p>
            <a:pPr>
              <a:defRPr/>
            </a:pPr>
            <a:fld id="{DA0F7FD3-4499-40DB-9DD0-895095608272}" type="datetime1">
              <a:rPr lang="fr-FR"/>
              <a:pPr>
                <a:defRPr/>
              </a:pPr>
              <a:t>13/04/2024</a:t>
            </a:fld>
            <a:r>
              <a:rPr lang="fr-FR"/>
              <a:t> - </a:t>
            </a:r>
          </a:p>
        </p:txBody>
      </p:sp>
      <p:sp>
        <p:nvSpPr>
          <p:cNvPr id="6"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7" name="Rectangle 26"/>
          <p:cNvSpPr>
            <a:spLocks noGrp="1" noChangeArrowheads="1"/>
          </p:cNvSpPr>
          <p:nvPr>
            <p:ph type="sldNum" sz="quarter" idx="12"/>
          </p:nvPr>
        </p:nvSpPr>
        <p:spPr>
          <a:ln/>
        </p:spPr>
        <p:txBody>
          <a:bodyPr/>
          <a:lstStyle>
            <a:lvl1pPr>
              <a:defRPr/>
            </a:lvl1pPr>
          </a:lstStyle>
          <a:p>
            <a:pPr>
              <a:defRPr/>
            </a:pPr>
            <a:r>
              <a:rPr lang="fr-FR" altLang="en-US"/>
              <a:t>- p </a:t>
            </a:r>
            <a:fld id="{F4FBAD5B-C5A3-4526-9797-7594006EA209}" type="slidenum">
              <a:rPr lang="fr-FR" altLang="en-US"/>
              <a:pPr>
                <a:defRPr/>
              </a:pPr>
              <a:t>‹#›</a:t>
            </a:fld>
            <a:r>
              <a:rPr lang="fr-FR" altLang="en-US"/>
              <a:t> </a:t>
            </a:r>
          </a:p>
        </p:txBody>
      </p:sp>
    </p:spTree>
    <p:extLst>
      <p:ext uri="{BB962C8B-B14F-4D97-AF65-F5344CB8AC3E}">
        <p14:creationId xmlns:p14="http://schemas.microsoft.com/office/powerpoint/2010/main" val="3622411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24"/>
          <p:cNvSpPr>
            <a:spLocks noGrp="1" noChangeArrowheads="1"/>
          </p:cNvSpPr>
          <p:nvPr>
            <p:ph type="dt" sz="half" idx="10"/>
          </p:nvPr>
        </p:nvSpPr>
        <p:spPr>
          <a:ln/>
        </p:spPr>
        <p:txBody>
          <a:bodyPr/>
          <a:lstStyle>
            <a:lvl1pPr>
              <a:defRPr/>
            </a:lvl1pPr>
          </a:lstStyle>
          <a:p>
            <a:pPr>
              <a:defRPr/>
            </a:pPr>
            <a:fld id="{81B44893-7991-41FC-BA54-2302C3F29DDF}" type="datetime1">
              <a:rPr lang="fr-FR"/>
              <a:pPr>
                <a:defRPr/>
              </a:pPr>
              <a:t>13/04/2024</a:t>
            </a:fld>
            <a:r>
              <a:rPr lang="fr-FR"/>
              <a:t> - </a:t>
            </a:r>
          </a:p>
        </p:txBody>
      </p:sp>
      <p:sp>
        <p:nvSpPr>
          <p:cNvPr id="8"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9" name="Rectangle 26"/>
          <p:cNvSpPr>
            <a:spLocks noGrp="1" noChangeArrowheads="1"/>
          </p:cNvSpPr>
          <p:nvPr>
            <p:ph type="sldNum" sz="quarter" idx="12"/>
          </p:nvPr>
        </p:nvSpPr>
        <p:spPr>
          <a:ln/>
        </p:spPr>
        <p:txBody>
          <a:bodyPr/>
          <a:lstStyle>
            <a:lvl1pPr>
              <a:defRPr/>
            </a:lvl1pPr>
          </a:lstStyle>
          <a:p>
            <a:pPr>
              <a:defRPr/>
            </a:pPr>
            <a:r>
              <a:rPr lang="fr-FR" altLang="en-US"/>
              <a:t>- p </a:t>
            </a:r>
            <a:fld id="{1D67ACC0-A742-4CF8-9E6B-B68C153F654B}" type="slidenum">
              <a:rPr lang="fr-FR" altLang="en-US"/>
              <a:pPr>
                <a:defRPr/>
              </a:pPr>
              <a:t>‹#›</a:t>
            </a:fld>
            <a:r>
              <a:rPr lang="fr-FR" altLang="en-US"/>
              <a:t> </a:t>
            </a:r>
          </a:p>
        </p:txBody>
      </p:sp>
    </p:spTree>
    <p:extLst>
      <p:ext uri="{BB962C8B-B14F-4D97-AF65-F5344CB8AC3E}">
        <p14:creationId xmlns:p14="http://schemas.microsoft.com/office/powerpoint/2010/main" val="252007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Rectangle 24"/>
          <p:cNvSpPr>
            <a:spLocks noGrp="1" noChangeArrowheads="1"/>
          </p:cNvSpPr>
          <p:nvPr>
            <p:ph type="dt" sz="half" idx="10"/>
          </p:nvPr>
        </p:nvSpPr>
        <p:spPr>
          <a:ln/>
        </p:spPr>
        <p:txBody>
          <a:bodyPr/>
          <a:lstStyle>
            <a:lvl1pPr>
              <a:defRPr/>
            </a:lvl1pPr>
          </a:lstStyle>
          <a:p>
            <a:pPr>
              <a:defRPr/>
            </a:pPr>
            <a:fld id="{2C5FA182-04B9-4DE6-83AA-DE8583D5DF94}" type="datetime1">
              <a:rPr lang="fr-FR"/>
              <a:pPr>
                <a:defRPr/>
              </a:pPr>
              <a:t>13/04/2024</a:t>
            </a:fld>
            <a:r>
              <a:rPr lang="fr-FR"/>
              <a:t> - </a:t>
            </a:r>
          </a:p>
        </p:txBody>
      </p:sp>
      <p:sp>
        <p:nvSpPr>
          <p:cNvPr id="4"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5" name="Rectangle 26"/>
          <p:cNvSpPr>
            <a:spLocks noGrp="1" noChangeArrowheads="1"/>
          </p:cNvSpPr>
          <p:nvPr>
            <p:ph type="sldNum" sz="quarter" idx="12"/>
          </p:nvPr>
        </p:nvSpPr>
        <p:spPr>
          <a:ln/>
        </p:spPr>
        <p:txBody>
          <a:bodyPr/>
          <a:lstStyle>
            <a:lvl1pPr>
              <a:defRPr/>
            </a:lvl1pPr>
          </a:lstStyle>
          <a:p>
            <a:pPr>
              <a:defRPr/>
            </a:pPr>
            <a:r>
              <a:rPr lang="fr-FR" altLang="en-US"/>
              <a:t>- p </a:t>
            </a:r>
            <a:fld id="{EDA063B1-D735-4D00-BE79-0751FA76B0B3}" type="slidenum">
              <a:rPr lang="fr-FR" altLang="en-US"/>
              <a:pPr>
                <a:defRPr/>
              </a:pPr>
              <a:t>‹#›</a:t>
            </a:fld>
            <a:r>
              <a:rPr lang="fr-FR" altLang="en-US"/>
              <a:t> </a:t>
            </a:r>
          </a:p>
        </p:txBody>
      </p:sp>
    </p:spTree>
    <p:extLst>
      <p:ext uri="{BB962C8B-B14F-4D97-AF65-F5344CB8AC3E}">
        <p14:creationId xmlns:p14="http://schemas.microsoft.com/office/powerpoint/2010/main" val="100261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24"/>
          <p:cNvSpPr>
            <a:spLocks noGrp="1" noChangeArrowheads="1"/>
          </p:cNvSpPr>
          <p:nvPr>
            <p:ph type="dt" sz="half" idx="10"/>
          </p:nvPr>
        </p:nvSpPr>
        <p:spPr>
          <a:ln/>
        </p:spPr>
        <p:txBody>
          <a:bodyPr/>
          <a:lstStyle>
            <a:lvl1pPr>
              <a:defRPr/>
            </a:lvl1pPr>
          </a:lstStyle>
          <a:p>
            <a:pPr>
              <a:defRPr/>
            </a:pPr>
            <a:fld id="{59D28B0C-747A-479C-97A4-17EF910A9B7F}" type="datetime1">
              <a:rPr lang="fr-FR"/>
              <a:pPr>
                <a:defRPr/>
              </a:pPr>
              <a:t>13/04/2024</a:t>
            </a:fld>
            <a:r>
              <a:rPr lang="fr-FR"/>
              <a:t> - </a:t>
            </a:r>
          </a:p>
        </p:txBody>
      </p:sp>
      <p:sp>
        <p:nvSpPr>
          <p:cNvPr id="3"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4" name="Rectangle 26"/>
          <p:cNvSpPr>
            <a:spLocks noGrp="1" noChangeArrowheads="1"/>
          </p:cNvSpPr>
          <p:nvPr>
            <p:ph type="sldNum" sz="quarter" idx="12"/>
          </p:nvPr>
        </p:nvSpPr>
        <p:spPr>
          <a:ln/>
        </p:spPr>
        <p:txBody>
          <a:bodyPr/>
          <a:lstStyle>
            <a:lvl1pPr>
              <a:defRPr/>
            </a:lvl1pPr>
          </a:lstStyle>
          <a:p>
            <a:pPr>
              <a:defRPr/>
            </a:pPr>
            <a:r>
              <a:rPr lang="fr-FR" altLang="en-US"/>
              <a:t>- p </a:t>
            </a:r>
            <a:fld id="{BBE94330-4B77-455B-B084-AE976FEE5B66}" type="slidenum">
              <a:rPr lang="fr-FR" altLang="en-US"/>
              <a:pPr>
                <a:defRPr/>
              </a:pPr>
              <a:t>‹#›</a:t>
            </a:fld>
            <a:r>
              <a:rPr lang="fr-FR" altLang="en-US"/>
              <a:t> </a:t>
            </a:r>
          </a:p>
        </p:txBody>
      </p:sp>
    </p:spTree>
    <p:extLst>
      <p:ext uri="{BB962C8B-B14F-4D97-AF65-F5344CB8AC3E}">
        <p14:creationId xmlns:p14="http://schemas.microsoft.com/office/powerpoint/2010/main" val="390406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24"/>
          <p:cNvSpPr>
            <a:spLocks noGrp="1" noChangeArrowheads="1"/>
          </p:cNvSpPr>
          <p:nvPr>
            <p:ph type="dt" sz="half" idx="10"/>
          </p:nvPr>
        </p:nvSpPr>
        <p:spPr>
          <a:ln/>
        </p:spPr>
        <p:txBody>
          <a:bodyPr/>
          <a:lstStyle>
            <a:lvl1pPr>
              <a:defRPr/>
            </a:lvl1pPr>
          </a:lstStyle>
          <a:p>
            <a:pPr>
              <a:defRPr/>
            </a:pPr>
            <a:fld id="{6178E70A-8C89-4E17-A3B7-E3191B574A00}" type="datetime1">
              <a:rPr lang="fr-FR"/>
              <a:pPr>
                <a:defRPr/>
              </a:pPr>
              <a:t>13/04/2024</a:t>
            </a:fld>
            <a:r>
              <a:rPr lang="fr-FR"/>
              <a:t> - </a:t>
            </a:r>
          </a:p>
        </p:txBody>
      </p:sp>
      <p:sp>
        <p:nvSpPr>
          <p:cNvPr id="6"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7" name="Rectangle 26"/>
          <p:cNvSpPr>
            <a:spLocks noGrp="1" noChangeArrowheads="1"/>
          </p:cNvSpPr>
          <p:nvPr>
            <p:ph type="sldNum" sz="quarter" idx="12"/>
          </p:nvPr>
        </p:nvSpPr>
        <p:spPr>
          <a:ln/>
        </p:spPr>
        <p:txBody>
          <a:bodyPr/>
          <a:lstStyle>
            <a:lvl1pPr>
              <a:defRPr/>
            </a:lvl1pPr>
          </a:lstStyle>
          <a:p>
            <a:pPr>
              <a:defRPr/>
            </a:pPr>
            <a:r>
              <a:rPr lang="fr-FR" altLang="en-US"/>
              <a:t>- p </a:t>
            </a:r>
            <a:fld id="{869D5460-5B54-4E34-B43C-B203A6D02DA3}" type="slidenum">
              <a:rPr lang="fr-FR" altLang="en-US"/>
              <a:pPr>
                <a:defRPr/>
              </a:pPr>
              <a:t>‹#›</a:t>
            </a:fld>
            <a:r>
              <a:rPr lang="fr-FR" altLang="en-US"/>
              <a:t> </a:t>
            </a:r>
          </a:p>
        </p:txBody>
      </p:sp>
    </p:spTree>
    <p:extLst>
      <p:ext uri="{BB962C8B-B14F-4D97-AF65-F5344CB8AC3E}">
        <p14:creationId xmlns:p14="http://schemas.microsoft.com/office/powerpoint/2010/main" val="125355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24"/>
          <p:cNvSpPr>
            <a:spLocks noGrp="1" noChangeArrowheads="1"/>
          </p:cNvSpPr>
          <p:nvPr>
            <p:ph type="dt" sz="half" idx="10"/>
          </p:nvPr>
        </p:nvSpPr>
        <p:spPr>
          <a:ln/>
        </p:spPr>
        <p:txBody>
          <a:bodyPr/>
          <a:lstStyle>
            <a:lvl1pPr>
              <a:defRPr/>
            </a:lvl1pPr>
          </a:lstStyle>
          <a:p>
            <a:pPr>
              <a:defRPr/>
            </a:pPr>
            <a:fld id="{38AB1FCF-5BE2-444A-99C0-C421E0A229DA}" type="datetime1">
              <a:rPr lang="fr-FR"/>
              <a:pPr>
                <a:defRPr/>
              </a:pPr>
              <a:t>13/04/2024</a:t>
            </a:fld>
            <a:r>
              <a:rPr lang="fr-FR"/>
              <a:t> - </a:t>
            </a:r>
          </a:p>
        </p:txBody>
      </p:sp>
      <p:sp>
        <p:nvSpPr>
          <p:cNvPr id="6" name="Rectangle 25"/>
          <p:cNvSpPr>
            <a:spLocks noGrp="1" noChangeArrowheads="1"/>
          </p:cNvSpPr>
          <p:nvPr>
            <p:ph type="ftr" sz="quarter" idx="11"/>
          </p:nvPr>
        </p:nvSpPr>
        <p:spPr>
          <a:ln/>
        </p:spPr>
        <p:txBody>
          <a:bodyPr/>
          <a:lstStyle>
            <a:lvl1pPr>
              <a:defRPr/>
            </a:lvl1pPr>
          </a:lstStyle>
          <a:p>
            <a:pPr>
              <a:defRPr/>
            </a:pPr>
            <a:r>
              <a:rPr lang="fr-FR"/>
              <a:t>EURECOM CM</a:t>
            </a:r>
          </a:p>
        </p:txBody>
      </p:sp>
      <p:sp>
        <p:nvSpPr>
          <p:cNvPr id="7" name="Rectangle 26"/>
          <p:cNvSpPr>
            <a:spLocks noGrp="1" noChangeArrowheads="1"/>
          </p:cNvSpPr>
          <p:nvPr>
            <p:ph type="sldNum" sz="quarter" idx="12"/>
          </p:nvPr>
        </p:nvSpPr>
        <p:spPr>
          <a:ln/>
        </p:spPr>
        <p:txBody>
          <a:bodyPr/>
          <a:lstStyle>
            <a:lvl1pPr>
              <a:defRPr/>
            </a:lvl1pPr>
          </a:lstStyle>
          <a:p>
            <a:pPr>
              <a:defRPr/>
            </a:pPr>
            <a:r>
              <a:rPr lang="fr-FR" altLang="en-US"/>
              <a:t>- p </a:t>
            </a:r>
            <a:fld id="{5F2E7BA7-2A5E-4AF4-AFA9-4775F890D4E0}" type="slidenum">
              <a:rPr lang="fr-FR" altLang="en-US"/>
              <a:pPr>
                <a:defRPr/>
              </a:pPr>
              <a:t>‹#›</a:t>
            </a:fld>
            <a:r>
              <a:rPr lang="fr-FR" altLang="en-US"/>
              <a:t> </a:t>
            </a:r>
          </a:p>
        </p:txBody>
      </p:sp>
    </p:spTree>
    <p:extLst>
      <p:ext uri="{BB962C8B-B14F-4D97-AF65-F5344CB8AC3E}">
        <p14:creationId xmlns:p14="http://schemas.microsoft.com/office/powerpoint/2010/main" val="361488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pp://www.eurecom.fr/"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2"/>
          <p:cNvSpPr>
            <a:spLocks noGrp="1" noChangeArrowheads="1"/>
          </p:cNvSpPr>
          <p:nvPr>
            <p:ph type="body" idx="1"/>
          </p:nvPr>
        </p:nvSpPr>
        <p:spPr bwMode="auto">
          <a:xfrm>
            <a:off x="250825" y="1125538"/>
            <a:ext cx="864235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p>
        </p:txBody>
      </p:sp>
      <p:sp>
        <p:nvSpPr>
          <p:cNvPr id="88079" name="Rectangle 15"/>
          <p:cNvSpPr>
            <a:spLocks noGrp="1" noChangeArrowheads="1"/>
          </p:cNvSpPr>
          <p:nvPr>
            <p:ph type="title"/>
          </p:nvPr>
        </p:nvSpPr>
        <p:spPr bwMode="auto">
          <a:xfrm>
            <a:off x="323850" y="188913"/>
            <a:ext cx="8569325" cy="6477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fr-FR"/>
              <a:t>Cliquez pour modifier le style du titre</a:t>
            </a:r>
          </a:p>
        </p:txBody>
      </p:sp>
      <p:sp>
        <p:nvSpPr>
          <p:cNvPr id="1028" name="Rectangle 16"/>
          <p:cNvSpPr>
            <a:spLocks noChangeArrowheads="1"/>
          </p:cNvSpPr>
          <p:nvPr userDrawn="1"/>
        </p:nvSpPr>
        <p:spPr bwMode="auto">
          <a:xfrm rot="16200000" flipV="1">
            <a:off x="4537075" y="-3375025"/>
            <a:ext cx="69850" cy="8642350"/>
          </a:xfrm>
          <a:prstGeom prst="rect">
            <a:avLst/>
          </a:prstGeom>
          <a:gradFill rotWithShape="1">
            <a:gsLst>
              <a:gs pos="0">
                <a:schemeClr val="bg1"/>
              </a:gs>
              <a:gs pos="100000">
                <a:srgbClr val="0099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1" hangingPunct="1">
              <a:defRPr/>
            </a:pPr>
            <a:endParaRPr lang="en-US" altLang="en-US"/>
          </a:p>
        </p:txBody>
      </p:sp>
      <p:pic>
        <p:nvPicPr>
          <p:cNvPr id="1029" name="Picture 17" descr="logo_Eurecom">
            <a:hlinkClick r:id="rId13"/>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885113" y="6389688"/>
            <a:ext cx="11160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18"/>
          <p:cNvSpPr>
            <a:spLocks noChangeShapeType="1"/>
          </p:cNvSpPr>
          <p:nvPr userDrawn="1"/>
        </p:nvSpPr>
        <p:spPr bwMode="auto">
          <a:xfrm>
            <a:off x="0" y="6327775"/>
            <a:ext cx="9144000" cy="0"/>
          </a:xfrm>
          <a:prstGeom prst="line">
            <a:avLst/>
          </a:prstGeom>
          <a:noFill/>
          <a:ln w="19050">
            <a:solidFill>
              <a:srgbClr val="B2B2B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9"/>
          <p:cNvSpPr>
            <a:spLocks noChangeShapeType="1"/>
          </p:cNvSpPr>
          <p:nvPr userDrawn="1"/>
        </p:nvSpPr>
        <p:spPr bwMode="auto">
          <a:xfrm>
            <a:off x="0" y="6362700"/>
            <a:ext cx="9144000" cy="0"/>
          </a:xfrm>
          <a:prstGeom prst="line">
            <a:avLst/>
          </a:prstGeom>
          <a:noFill/>
          <a:ln w="19050">
            <a:solidFill>
              <a:srgbClr val="0099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088" name="Rectangle 24"/>
          <p:cNvSpPr>
            <a:spLocks noGrp="1" noChangeArrowheads="1"/>
          </p:cNvSpPr>
          <p:nvPr>
            <p:ph type="dt" sz="half" idx="2"/>
          </p:nvPr>
        </p:nvSpPr>
        <p:spPr bwMode="auto">
          <a:xfrm>
            <a:off x="2124075" y="6524625"/>
            <a:ext cx="1079500" cy="196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800">
                <a:solidFill>
                  <a:schemeClr val="bg2"/>
                </a:solidFill>
                <a:latin typeface="+mn-lt"/>
              </a:defRPr>
            </a:lvl1pPr>
          </a:lstStyle>
          <a:p>
            <a:pPr>
              <a:defRPr/>
            </a:pPr>
            <a:fld id="{B49AC2E9-0E85-440B-9E45-57EAB2ED8B95}" type="datetime1">
              <a:rPr lang="fr-FR"/>
              <a:pPr>
                <a:defRPr/>
              </a:pPr>
              <a:t>13/04/2024</a:t>
            </a:fld>
            <a:r>
              <a:rPr lang="fr-FR"/>
              <a:t> - </a:t>
            </a:r>
          </a:p>
        </p:txBody>
      </p:sp>
      <p:sp>
        <p:nvSpPr>
          <p:cNvPr id="88089" name="Rectangle 25"/>
          <p:cNvSpPr>
            <a:spLocks noGrp="1" noChangeArrowheads="1"/>
          </p:cNvSpPr>
          <p:nvPr>
            <p:ph type="ftr" sz="quarter" idx="3"/>
          </p:nvPr>
        </p:nvSpPr>
        <p:spPr bwMode="auto">
          <a:xfrm>
            <a:off x="3276600" y="6524625"/>
            <a:ext cx="2519363" cy="196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800">
                <a:solidFill>
                  <a:schemeClr val="bg2"/>
                </a:solidFill>
                <a:latin typeface="+mn-lt"/>
              </a:defRPr>
            </a:lvl1pPr>
          </a:lstStyle>
          <a:p>
            <a:pPr>
              <a:defRPr/>
            </a:pPr>
            <a:r>
              <a:rPr lang="fr-FR"/>
              <a:t>EURECOM CM</a:t>
            </a:r>
          </a:p>
        </p:txBody>
      </p:sp>
      <p:sp>
        <p:nvSpPr>
          <p:cNvPr id="88090" name="Rectangle 26"/>
          <p:cNvSpPr>
            <a:spLocks noGrp="1" noChangeArrowheads="1"/>
          </p:cNvSpPr>
          <p:nvPr>
            <p:ph type="sldNum" sz="quarter" idx="4"/>
          </p:nvPr>
        </p:nvSpPr>
        <p:spPr bwMode="auto">
          <a:xfrm>
            <a:off x="5867400" y="6524625"/>
            <a:ext cx="719138" cy="196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800">
                <a:solidFill>
                  <a:schemeClr val="bg2"/>
                </a:solidFill>
                <a:latin typeface="Eurostile LT Std"/>
              </a:defRPr>
            </a:lvl1pPr>
          </a:lstStyle>
          <a:p>
            <a:pPr>
              <a:defRPr/>
            </a:pPr>
            <a:r>
              <a:rPr lang="fr-FR" altLang="en-US"/>
              <a:t>- p </a:t>
            </a:r>
            <a:fld id="{F20C267B-2A6D-46F6-AAA6-E3BB8DFC1255}" type="slidenum">
              <a:rPr lang="fr-FR" altLang="en-US"/>
              <a:pPr>
                <a:defRPr/>
              </a:pPr>
              <a:t>‹#›</a:t>
            </a:fld>
            <a:r>
              <a:rPr lang="fr-FR" altLang="en-US"/>
              <a:t> </a:t>
            </a:r>
          </a:p>
        </p:txBody>
      </p:sp>
    </p:spTree>
  </p:cSld>
  <p:clrMap bg1="lt1" tx1="dk1" bg2="lt2" tx2="dk2" accent1="accent1" accent2="accent2" accent3="accent3" accent4="accent4" accent5="accent5" accent6="accent6" hlink="hlink" folHlink="folHlink"/>
  <p:sldLayoutIdLst>
    <p:sldLayoutId id="2147484629"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Lst>
  <p:hf hdr="0"/>
  <p:txStyles>
    <p:title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p:titleStyle>
    <p:body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580.png"/></Relationships>
</file>

<file path=ppt/slides/_rels/slide11.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610.png"/></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80.png"/><Relationship Id="rId7"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18.emf"/><Relationship Id="rId4" Type="http://schemas.openxmlformats.org/officeDocument/2006/relationships/image" Target="../media/image190.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26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6.emf"/><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NUL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dawn.cs.stanford.edu/benchmark/" TargetMode="Externa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6.emf"/><Relationship Id="rId3" Type="http://schemas.openxmlformats.org/officeDocument/2006/relationships/image" Target="../media/image37.png"/><Relationship Id="rId7" Type="http://schemas.openxmlformats.org/officeDocument/2006/relationships/image" Target="../media/image31.emf"/><Relationship Id="rId12"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34.emf"/><Relationship Id="rId5" Type="http://schemas.openxmlformats.org/officeDocument/2006/relationships/image" Target="../media/image30.emf"/><Relationship Id="rId10" Type="http://schemas.openxmlformats.org/officeDocument/2006/relationships/image" Target="../media/image33.emf"/><Relationship Id="rId4" Type="http://schemas.openxmlformats.org/officeDocument/2006/relationships/image" Target="../media/image29.emf"/><Relationship Id="rId9" Type="http://schemas.openxmlformats.org/officeDocument/2006/relationships/image" Target="../media/image43.png"/><Relationship Id="rId1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NULL"/><Relationship Id="rId3" Type="http://schemas.openxmlformats.org/officeDocument/2006/relationships/image" Target="../media/image46.png"/><Relationship Id="rId7" Type="http://schemas.openxmlformats.org/officeDocument/2006/relationships/image" Target="../media/image40.emf"/><Relationship Id="rId12"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emf"/><Relationship Id="rId11" Type="http://schemas.openxmlformats.org/officeDocument/2006/relationships/image" Target="NULL"/><Relationship Id="rId5" Type="http://schemas.openxmlformats.org/officeDocument/2006/relationships/image" Target="../media/image38.emf"/><Relationship Id="rId10" Type="http://schemas.openxmlformats.org/officeDocument/2006/relationships/image" Target="NULL"/><Relationship Id="rId4" Type="http://schemas.openxmlformats.org/officeDocument/2006/relationships/image" Target="../media/image37.emf"/><Relationship Id="rId9"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45.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7.emf"/><Relationship Id="rId4" Type="http://schemas.openxmlformats.org/officeDocument/2006/relationships/image" Target="../media/image46.emf"/></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9.emf"/><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image" Target="../media/image48.emf"/></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emf"/><Relationship Id="rId7"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7.emf"/><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8.emf"/><Relationship Id="rId7"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6.e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5.emf"/><Relationship Id="rId5" Type="http://schemas.openxmlformats.org/officeDocument/2006/relationships/image" Target="../media/image111.png"/><Relationship Id="rId4" Type="http://schemas.openxmlformats.org/officeDocument/2006/relationships/image" Target="../media/image64.emf"/></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72.emf"/><Relationship Id="rId4" Type="http://schemas.openxmlformats.org/officeDocument/2006/relationships/image" Target="../media/image71.emf"/></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34.png"/><Relationship Id="rId7"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135.png"/><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80.gif"/><Relationship Id="rId4" Type="http://schemas.openxmlformats.org/officeDocument/2006/relationships/image" Target="../media/image79.gif"/></Relationships>
</file>

<file path=ppt/slides/_rels/slide44.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83.emf"/><Relationship Id="rId4" Type="http://schemas.openxmlformats.org/officeDocument/2006/relationships/image" Target="../media/image82.emf"/></Relationships>
</file>

<file path=ppt/slides/_rels/slide4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86.gif"/><Relationship Id="rId5" Type="http://schemas.openxmlformats.org/officeDocument/2006/relationships/image" Target="../media/image8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1210.png"/><Relationship Id="rId7" Type="http://schemas.openxmlformats.org/officeDocument/2006/relationships/image" Target="../media/image122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hyperlink" Target="https://www.willamette.edu/~gorr/classes/cs449/momrate.html" TargetMode="External"/><Relationship Id="rId11" Type="http://schemas.openxmlformats.org/officeDocument/2006/relationships/image" Target="../media/image89.png"/><Relationship Id="rId5" Type="http://schemas.openxmlformats.org/officeDocument/2006/relationships/image" Target="NULL"/><Relationship Id="rId10" Type="http://schemas.openxmlformats.org/officeDocument/2006/relationships/image" Target="../media/image88.png"/><Relationship Id="rId4" Type="http://schemas.openxmlformats.org/officeDocument/2006/relationships/image" Target="NULL"/><Relationship Id="rId9" Type="http://schemas.openxmlformats.org/officeDocument/2006/relationships/image" Target="../media/image1240.png"/></Relationships>
</file>

<file path=ppt/slides/_rels/slide4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4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95.emf"/></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6.gif"/><Relationship Id="rId3" Type="http://schemas.openxmlformats.org/officeDocument/2006/relationships/image" Target="../media/image5.jpeg"/><Relationship Id="rId7" Type="http://schemas.openxmlformats.org/officeDocument/2006/relationships/image" Target="../media/image8.png"/><Relationship Id="rId12"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0.jpeg"/></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6.png"/><Relationship Id="rId7" Type="http://schemas.openxmlformats.org/officeDocument/2006/relationships/image" Target="../media/image1350.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NULL"/><Relationship Id="rId4" Type="http://schemas.openxmlformats.org/officeDocument/2006/relationships/image" Target="../media/image97.emf"/><Relationship Id="rId9"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390.png"/><Relationship Id="rId4" Type="http://schemas.openxmlformats.org/officeDocument/2006/relationships/image" Target="../media/image1380.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05.gif"/></Relationships>
</file>

<file path=ppt/slides/_rels/slide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500.png"/><Relationship Id="rId3" Type="http://schemas.openxmlformats.org/officeDocument/2006/relationships/image" Target="../media/image4900.png"/><Relationship Id="rId7" Type="http://schemas.openxmlformats.org/officeDocument/2006/relationships/image" Target="../media/image8.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5" Type="http://schemas.openxmlformats.org/officeDocument/2006/relationships/image" Target="NULL"/><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ctrTitle"/>
          </p:nvPr>
        </p:nvSpPr>
        <p:spPr>
          <a:xfrm>
            <a:off x="3059832" y="3573016"/>
            <a:ext cx="6084168" cy="1657350"/>
          </a:xfrm>
        </p:spPr>
        <p:txBody>
          <a:bodyPr/>
          <a:lstStyle/>
          <a:p>
            <a:pPr eaLnBrk="1" hangingPunct="1">
              <a:defRPr/>
            </a:pPr>
            <a:br>
              <a:rPr lang="en-US" sz="2400" i="1" dirty="0"/>
            </a:br>
            <a:r>
              <a:rPr lang="en-US" sz="2600" dirty="0">
                <a:latin typeface="Arial" panose="020B0604020202020204" pitchFamily="34" charset="0"/>
                <a:cs typeface="Arial" panose="020B0604020202020204" pitchFamily="34" charset="0"/>
              </a:rPr>
              <a:t>MALCOM</a:t>
            </a:r>
            <a:br>
              <a:rPr lang="en-US" sz="2400" i="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Machine Learning for Communication Systems</a:t>
            </a:r>
            <a:br>
              <a:rPr lang="en-US" sz="2400" u="sng" dirty="0">
                <a:latin typeface="Arial" panose="020B0604020202020204" pitchFamily="34" charset="0"/>
                <a:cs typeface="Arial" panose="020B0604020202020204" pitchFamily="34" charset="0"/>
              </a:rPr>
            </a:br>
            <a:br>
              <a:rPr lang="en-US" sz="800" i="1" u="sng"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2400" dirty="0">
                <a:solidFill>
                  <a:srgbClr val="0070C0"/>
                </a:solidFill>
                <a:latin typeface="Arial" panose="020B0604020202020204" pitchFamily="34" charset="0"/>
                <a:cs typeface="Arial" panose="020B0604020202020204" pitchFamily="34" charset="0"/>
              </a:rPr>
              <a:t>Lecture 7 </a:t>
            </a:r>
            <a:br>
              <a:rPr lang="en-US" sz="2400" dirty="0">
                <a:solidFill>
                  <a:srgbClr val="0070C0"/>
                </a:solidFill>
                <a:latin typeface="Arial" panose="020B0604020202020204" pitchFamily="34" charset="0"/>
                <a:cs typeface="Arial" panose="020B0604020202020204" pitchFamily="34" charset="0"/>
              </a:rPr>
            </a:br>
            <a:r>
              <a:rPr lang="en-US" sz="2400" dirty="0">
                <a:solidFill>
                  <a:srgbClr val="0070C0"/>
                </a:solidFill>
                <a:latin typeface="Arial" panose="020B0604020202020204" pitchFamily="34" charset="0"/>
                <a:cs typeface="Arial" panose="020B0604020202020204" pitchFamily="34" charset="0"/>
              </a:rPr>
              <a:t>Large-Scale Machine Learning</a:t>
            </a:r>
            <a:br>
              <a:rPr lang="en-US" sz="2400" dirty="0">
                <a:solidFill>
                  <a:srgbClr val="0070C0"/>
                </a:solidFill>
                <a:latin typeface="Arial" panose="020B0604020202020204" pitchFamily="34" charset="0"/>
                <a:cs typeface="Arial" panose="020B0604020202020204" pitchFamily="34" charset="0"/>
              </a:rPr>
            </a:br>
            <a:r>
              <a:rPr lang="en-US" sz="2400" dirty="0">
                <a:solidFill>
                  <a:srgbClr val="0070C0"/>
                </a:solidFill>
                <a:latin typeface="Arial" panose="020B0604020202020204" pitchFamily="34" charset="0"/>
                <a:cs typeface="Arial" panose="020B0604020202020204" pitchFamily="34" charset="0"/>
              </a:rPr>
              <a:t>&amp; Optimization</a:t>
            </a:r>
            <a:br>
              <a:rPr lang="en-US" sz="2400" dirty="0">
                <a:solidFill>
                  <a:srgbClr val="0070C0"/>
                </a:solidFill>
                <a:latin typeface="Arial" panose="020B0604020202020204" pitchFamily="34" charset="0"/>
                <a:cs typeface="Arial" panose="020B0604020202020204" pitchFamily="34" charset="0"/>
              </a:rPr>
            </a:br>
            <a:br>
              <a:rPr lang="en-US" sz="2800" dirty="0"/>
            </a:br>
            <a:r>
              <a:rPr lang="en-US" sz="2800" dirty="0"/>
              <a:t>Photios Stavrou</a:t>
            </a:r>
            <a:br>
              <a:rPr lang="en-US" sz="2800" dirty="0"/>
            </a:br>
            <a:r>
              <a:rPr lang="en-US" sz="1400" dirty="0">
                <a:latin typeface="Lucida Console" panose="020B0609040504020204" pitchFamily="49" charset="0"/>
              </a:rPr>
              <a:t>(Slides are courtesy of Marios Kountouris)</a:t>
            </a:r>
            <a:br>
              <a:rPr lang="en-US" sz="2400" dirty="0">
                <a:latin typeface="Lucida Console" panose="020B0609040504020204" pitchFamily="49" charset="0"/>
              </a:rPr>
            </a:br>
            <a:br>
              <a:rPr lang="en-US" sz="1700" dirty="0"/>
            </a:br>
            <a:br>
              <a:rPr lang="en-US" sz="1700" dirty="0"/>
            </a:br>
            <a:br>
              <a:rPr lang="en-US" sz="1700" dirty="0">
                <a:latin typeface="Arial" panose="020B0604020202020204" pitchFamily="34" charset="0"/>
                <a:cs typeface="Arial" panose="020B0604020202020204" pitchFamily="34" charset="0"/>
              </a:rPr>
            </a:br>
            <a:r>
              <a:rPr lang="en-US" sz="1800">
                <a:latin typeface="Arial" panose="020B0604020202020204" pitchFamily="34" charset="0"/>
                <a:cs typeface="Arial" panose="020B0604020202020204" pitchFamily="34" charset="0"/>
              </a:rPr>
              <a:t>Spring 2024</a:t>
            </a:r>
            <a:br>
              <a:rPr lang="en-US" sz="1700" dirty="0"/>
            </a:br>
            <a:br>
              <a:rPr lang="en-US" sz="2000" dirty="0"/>
            </a:br>
            <a:br>
              <a:rPr lang="en-US" sz="2000" dirty="0"/>
            </a:br>
            <a:endParaRPr lang="fr-FR" sz="2000" dirty="0"/>
          </a:p>
        </p:txBody>
      </p:sp>
    </p:spTree>
    <p:extLst>
      <p:ext uri="{BB962C8B-B14F-4D97-AF65-F5344CB8AC3E}">
        <p14:creationId xmlns:p14="http://schemas.microsoft.com/office/powerpoint/2010/main" val="3252086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Arial" panose="020B0604020202020204" pitchFamily="34" charset="0"/>
                <a:cs typeface="Arial" panose="020B0604020202020204" pitchFamily="34" charset="0"/>
              </a:rPr>
              <a:t>Generalization Gap (cont’d)</a:t>
            </a:r>
          </a:p>
        </p:txBody>
      </p:sp>
      <p:sp>
        <p:nvSpPr>
          <p:cNvPr id="12" name="Date Placeholder 3"/>
          <p:cNvSpPr>
            <a:spLocks noGrp="1"/>
          </p:cNvSpPr>
          <p:nvPr>
            <p:ph type="dt" sz="quarter" idx="10"/>
          </p:nvPr>
        </p:nvSpPr>
        <p:spPr>
          <a:xfrm>
            <a:off x="2124075" y="6524625"/>
            <a:ext cx="1079500" cy="19685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5" name="Slide Number Placeholder 5"/>
          <p:cNvSpPr>
            <a:spLocks noGrp="1"/>
          </p:cNvSpPr>
          <p:nvPr>
            <p:ph type="sldNum" sz="quarter" idx="12"/>
          </p:nvPr>
        </p:nvSpPr>
        <p:spPr>
          <a:xfrm>
            <a:off x="5867400" y="6524625"/>
            <a:ext cx="719138" cy="196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10</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6"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544" y="908720"/>
                <a:ext cx="9217025"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Occam’s (Razor) Bound</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Put a distribution over the countably infinite hypothesis class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that is independent of dataset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𝑆</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we will receive.</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Assumption: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is discrete (countable) and bounded loss function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ℓ(∙)</m:t>
                    </m:r>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Given a prior distribution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𝑃</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on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14:m>
                  <m:oMath xmlns:m="http://schemas.openxmlformats.org/officeDocument/2006/math">
                    <m:nary>
                      <m:naryPr>
                        <m:chr m:val="∑"/>
                        <m:limLoc m:val="subSup"/>
                        <m:supHide m:val="on"/>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ctrlPr>
                      </m:naryPr>
                      <m:sub>
                        <m:r>
                          <m:rPr>
                            <m:brk m:alnAt="9"/>
                          </m:r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h</m:t>
                        </m:r>
                      </m:sub>
                      <m:sup/>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𝑃</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h</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m:t>
                        </m:r>
                      </m:e>
                    </m:nary>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 = 1</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with probability at least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𝛿</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over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𝑆</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𝒟</m:t>
                        </m:r>
                      </m:e>
                      <m:sup>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𝑛</m:t>
                        </m:r>
                      </m:sup>
                    </m:sSup>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we have that the following holds true for all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cs typeface="Gill Sans Light"/>
                      </a:rPr>
                      <m:t>h</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𝑅</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h</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ctrlPr>
                        </m:sSubPr>
                        <m:e>
                          <m:acc>
                            <m:accPr>
                              <m:chr m:val="̂"/>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ctrlPr>
                            </m:accPr>
                            <m:e>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t>𝑅</m:t>
                              </m:r>
                            </m:e>
                          </m:acc>
                        </m:e>
                        <m:sub>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t>𝑆</m:t>
                          </m:r>
                        </m:sub>
                      </m:sSub>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h</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m:t>
                      </m:r>
                      <m:rad>
                        <m:radPr>
                          <m:degHide m:val="on"/>
                          <m:ctrlP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ctrlPr>
                        </m:radPr>
                        <m:deg/>
                        <m:e>
                          <m:f>
                            <m:fPr>
                              <m:ctrlP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ctrlPr>
                            </m:fPr>
                            <m:num>
                              <m:func>
                                <m:funcPr>
                                  <m:ctrlP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ctrlPr>
                                </m:funcPr>
                                <m:fName>
                                  <m:r>
                                    <m:rPr>
                                      <m:sty m:val="p"/>
                                    </m:rPr>
                                    <a:rPr kumimoji="0" lang="en-US" sz="2000" b="0" i="0" u="none" strike="noStrike" kern="1200" cap="none" spc="0" normalizeH="0" baseline="0" noProof="0" dirty="0" smtClean="0">
                                      <a:ln>
                                        <a:noFill/>
                                      </a:ln>
                                      <a:solidFill>
                                        <a:srgbClr val="000000"/>
                                      </a:solidFill>
                                      <a:effectLst/>
                                      <a:uLnTx/>
                                      <a:uFillTx/>
                                      <a:latin typeface="Cambria Math" panose="02040503050406030204" pitchFamily="18" charset="0"/>
                                    </a:rPr>
                                    <m:t>log</m:t>
                                  </m:r>
                                </m:fName>
                                <m:e>
                                  <m:f>
                                    <m:fPr>
                                      <m:ctrlP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ctrlPr>
                                    </m:fPr>
                                    <m:num>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1</m:t>
                                      </m:r>
                                    </m:num>
                                    <m:den>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𝑃</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h</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m:t>
                                      </m:r>
                                    </m:den>
                                  </m:f>
                                </m:e>
                              </m:func>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m:t>
                              </m:r>
                              <m:func>
                                <m:funcPr>
                                  <m:ctrlP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ctrlPr>
                                </m:funcPr>
                                <m:fName>
                                  <m:r>
                                    <m:rPr>
                                      <m:sty m:val="p"/>
                                    </m:rPr>
                                    <a:rPr kumimoji="0" lang="en-US" sz="2000" b="0" i="0" u="none" strike="noStrike" kern="1200" cap="none" spc="0" normalizeH="0" baseline="0" noProof="0" dirty="0" smtClean="0">
                                      <a:ln>
                                        <a:noFill/>
                                      </a:ln>
                                      <a:solidFill>
                                        <a:srgbClr val="000000"/>
                                      </a:solidFill>
                                      <a:effectLst/>
                                      <a:uLnTx/>
                                      <a:uFillTx/>
                                      <a:latin typeface="Cambria Math" panose="02040503050406030204" pitchFamily="18" charset="0"/>
                                    </a:rPr>
                                    <m:t>log</m:t>
                                  </m:r>
                                </m:fName>
                                <m:e>
                                  <m:f>
                                    <m:fPr>
                                      <m:ctrlP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ctrlPr>
                                    </m:fPr>
                                    <m:num>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2</m:t>
                                      </m:r>
                                    </m:num>
                                    <m:den>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𝛿</m:t>
                                      </m:r>
                                    </m:den>
                                  </m:f>
                                </m:e>
                              </m:func>
                            </m:num>
                            <m:den>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2</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𝑛</m:t>
                              </m:r>
                            </m:den>
                          </m:f>
                        </m:e>
                      </m:rad>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10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endParaRP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PAC Bayes Bound</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Given a prior probability distribution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𝑃</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over a hypothesis class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and a posterior probability distribution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𝑄</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over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Then</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𝔼</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h</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𝑄</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𝑅</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h</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ctrlPr>
                        </m:sSubPr>
                        <m:e>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𝔼</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h</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𝑄</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acc>
                            <m:accPr>
                              <m:chr m:val="̂"/>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ctrlPr>
                            </m:accPr>
                            <m:e>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t>𝑅</m:t>
                              </m:r>
                            </m:e>
                          </m:acc>
                        </m:e>
                        <m:sub>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t>𝑆</m:t>
                          </m:r>
                        </m:sub>
                      </m:sSub>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h</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m:t>
                      </m:r>
                      <m:rad>
                        <m:radPr>
                          <m:degHide m:val="on"/>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ctrlPr>
                        </m:radPr>
                        <m:deg/>
                        <m:e>
                          <m:f>
                            <m:fPr>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ctrlPr>
                            </m:fPr>
                            <m:num>
                              <m:sSub>
                                <m:sSubPr>
                                  <m:ctrlP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ctrlPr>
                                </m:sSubPr>
                                <m:e>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𝐷</m:t>
                                  </m:r>
                                </m:e>
                                <m:sub>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𝐾𝐿</m:t>
                                  </m:r>
                                </m:sub>
                              </m:sSub>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𝑄</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𝑃</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m:t>
                              </m:r>
                              <m:func>
                                <m:funcPr>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ctrlPr>
                                </m:funcPr>
                                <m:fName>
                                  <m:r>
                                    <m:rPr>
                                      <m:sty m:val="p"/>
                                    </m:rP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rPr>
                                    <m:t>log</m:t>
                                  </m:r>
                                </m:fName>
                                <m:e>
                                  <m:f>
                                    <m:fPr>
                                      <m:ctrlP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ctrlPr>
                                    </m:fPr>
                                    <m:num>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𝑛</m:t>
                                      </m:r>
                                    </m:num>
                                    <m:den>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𝛿</m:t>
                                      </m:r>
                                    </m:den>
                                  </m:f>
                                </m:e>
                              </m:func>
                            </m:num>
                            <m:den>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t>2</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rPr>
                                <m:t>𝑛</m:t>
                              </m:r>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rPr>
                                <m:t>−1)</m:t>
                              </m:r>
                            </m:den>
                          </m:f>
                        </m:e>
                      </m:rad>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with probability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𝛿</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544" y="908720"/>
                <a:ext cx="9217025" cy="648072"/>
              </a:xfrm>
              <a:prstGeom prst="rect">
                <a:avLst/>
              </a:prstGeom>
              <a:blipFill>
                <a:blip r:embed="rId5"/>
                <a:stretch>
                  <a:fillRect t="-2830" b="-746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164288" y="2852936"/>
                <a:ext cx="1872207" cy="1446550"/>
              </a:xfrm>
              <a:prstGeom prst="rect">
                <a:avLst/>
              </a:prstGeom>
              <a:noFill/>
              <a:ln>
                <a:solidFill>
                  <a:srgbClr val="0070C0"/>
                </a:solidFill>
              </a:ln>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100" b="0" i="0" u="sng" strike="noStrike" kern="1200" cap="none" spc="0" normalizeH="0" baseline="0" noProof="0" dirty="0">
                    <a:ln>
                      <a:noFill/>
                    </a:ln>
                    <a:solidFill>
                      <a:srgbClr val="000000"/>
                    </a:solidFill>
                    <a:effectLst/>
                    <a:uLnTx/>
                    <a:uFillTx/>
                    <a:cs typeface="Arial" panose="020B0604020202020204" pitchFamily="34" charset="0"/>
                  </a:rPr>
                  <a:t>Note:</a:t>
                </a:r>
                <a:r>
                  <a:rPr kumimoji="0" lang="en-US" sz="1100" b="0" i="0" u="none" strike="noStrike" kern="1200" cap="none" spc="0" normalizeH="0" baseline="0" noProof="0" dirty="0">
                    <a:ln>
                      <a:noFill/>
                    </a:ln>
                    <a:solidFill>
                      <a:srgbClr val="000000"/>
                    </a:solidFill>
                    <a:effectLst/>
                    <a:uLnTx/>
                    <a:uFillTx/>
                    <a:cs typeface="Arial" panose="020B0604020202020204" pitchFamily="34" charset="0"/>
                  </a:rPr>
                  <a:t> </a:t>
                </a:r>
                <a:r>
                  <a:rPr kumimoji="0" lang="en-US" sz="1100" b="0" i="1" u="none" strike="noStrike" kern="1200" cap="none" spc="0" normalizeH="0" baseline="0" noProof="0" dirty="0">
                    <a:ln>
                      <a:noFill/>
                    </a:ln>
                    <a:solidFill>
                      <a:srgbClr val="000000"/>
                    </a:solidFill>
                    <a:effectLst/>
                    <a:uLnTx/>
                    <a:uFillTx/>
                    <a:cs typeface="Arial" panose="020B0604020202020204" pitchFamily="34" charset="0"/>
                  </a:rPr>
                  <a:t>a set </a:t>
                </a:r>
                <a14:m>
                  <m:oMath xmlns:m="http://schemas.openxmlformats.org/officeDocument/2006/math">
                    <m:r>
                      <a:rPr kumimoji="0" lang="en-US" sz="11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𝒜</m:t>
                    </m:r>
                  </m:oMath>
                </a14:m>
                <a:r>
                  <a:rPr kumimoji="0" lang="en-US" sz="1100" b="0" i="1" u="none" strike="noStrike" kern="1200" cap="none" spc="0" normalizeH="0" baseline="0" noProof="0" dirty="0">
                    <a:ln>
                      <a:noFill/>
                    </a:ln>
                    <a:solidFill>
                      <a:srgbClr val="000000"/>
                    </a:solidFill>
                    <a:effectLst/>
                    <a:uLnTx/>
                    <a:uFillTx/>
                    <a:cs typeface="Arial" panose="020B0604020202020204" pitchFamily="34" charset="0"/>
                  </a:rPr>
                  <a:t> is countably infinite if </a:t>
                </a:r>
                <a14:m>
                  <m:oMath xmlns:m="http://schemas.openxmlformats.org/officeDocument/2006/math">
                    <m:r>
                      <a:rPr kumimoji="0" lang="en-US" sz="11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ℕ</m:t>
                    </m:r>
                    <m:r>
                      <a:rPr kumimoji="0" lang="en-US" sz="11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1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𝒜</m:t>
                    </m:r>
                  </m:oMath>
                </a14:m>
                <a:r>
                  <a:rPr kumimoji="0" lang="en-US" sz="1100" b="0" i="1" u="none" strike="noStrike" kern="1200" cap="none" spc="0" normalizeH="0" baseline="0" noProof="0" dirty="0">
                    <a:ln>
                      <a:noFill/>
                    </a:ln>
                    <a:solidFill>
                      <a:srgbClr val="000000"/>
                    </a:solidFill>
                    <a:effectLst/>
                    <a:uLnTx/>
                    <a:uFillTx/>
                    <a:cs typeface="Arial" panose="020B0604020202020204" pitchFamily="34" charset="0"/>
                  </a:rPr>
                  <a:t>, i.e., </a:t>
                </a:r>
                <a14:m>
                  <m:oMath xmlns:m="http://schemas.openxmlformats.org/officeDocument/2006/math">
                    <m:r>
                      <a:rPr kumimoji="0" lang="en-US" sz="11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𝒜</m:t>
                    </m:r>
                  </m:oMath>
                </a14:m>
                <a:r>
                  <a:rPr kumimoji="0" lang="en-US" sz="1100" b="0" i="1" u="none" strike="noStrike" kern="1200" cap="none" spc="0" normalizeH="0" baseline="0" noProof="0" dirty="0">
                    <a:ln>
                      <a:noFill/>
                    </a:ln>
                    <a:solidFill>
                      <a:srgbClr val="000000"/>
                    </a:solidFill>
                    <a:effectLst/>
                    <a:uLnTx/>
                    <a:uFillTx/>
                    <a:cs typeface="Arial" panose="020B0604020202020204" pitchFamily="34" charset="0"/>
                  </a:rPr>
                  <a:t> has the same cardinality as the natural numbers. In other words, a set for which there exists some bijective map </a:t>
                </a:r>
                <a14:m>
                  <m:oMath xmlns:m="http://schemas.openxmlformats.org/officeDocument/2006/math">
                    <m:r>
                      <a:rPr kumimoji="0" lang="en-US" sz="11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1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1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ℕ</m:t>
                    </m:r>
                    <m:r>
                      <a:rPr kumimoji="0" lang="en-US" sz="11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1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𝒜</m:t>
                    </m:r>
                  </m:oMath>
                </a14:m>
                <a:r>
                  <a:rPr kumimoji="0" lang="en-US" sz="1100" b="0" i="1" u="none" strike="noStrike" kern="1200" cap="none" spc="0" normalizeH="0" baseline="0" noProof="0" dirty="0">
                    <a:ln>
                      <a:noFill/>
                    </a:ln>
                    <a:solidFill>
                      <a:srgbClr val="000000"/>
                    </a:solidFill>
                    <a:effectLst/>
                    <a:uLnTx/>
                    <a:uFillTx/>
                    <a:cs typeface="Arial" panose="020B0604020202020204" pitchFamily="34" charset="0"/>
                  </a:rPr>
                  <a:t> or the other way around.</a:t>
                </a:r>
              </a:p>
            </p:txBody>
          </p:sp>
        </mc:Choice>
        <mc:Fallback xmlns="">
          <p:sp>
            <p:nvSpPr>
              <p:cNvPr id="5" name="TextBox 4"/>
              <p:cNvSpPr txBox="1">
                <a:spLocks noRot="1" noChangeAspect="1" noMove="1" noResize="1" noEditPoints="1" noAdjustHandles="1" noChangeArrowheads="1" noChangeShapeType="1" noTextEdit="1"/>
              </p:cNvSpPr>
              <p:nvPr/>
            </p:nvSpPr>
            <p:spPr>
              <a:xfrm>
                <a:off x="7164288" y="2852936"/>
                <a:ext cx="1872207" cy="1446550"/>
              </a:xfrm>
              <a:prstGeom prst="rect">
                <a:avLst/>
              </a:prstGeom>
              <a:blipFill>
                <a:blip r:embed="rId6"/>
                <a:stretch>
                  <a:fillRect b="-1674"/>
                </a:stretch>
              </a:blipFill>
              <a:ln>
                <a:solidFill>
                  <a:srgbClr val="0070C0"/>
                </a:solidFill>
              </a:ln>
            </p:spPr>
            <p:txBody>
              <a:bodyPr/>
              <a:lstStyle/>
              <a:p>
                <a:r>
                  <a:rPr lang="en-US">
                    <a:noFill/>
                  </a:rPr>
                  <a:t> </a:t>
                </a:r>
              </a:p>
            </p:txBody>
          </p:sp>
        </mc:Fallback>
      </mc:AlternateContent>
    </p:spTree>
    <p:extLst>
      <p:ext uri="{BB962C8B-B14F-4D97-AF65-F5344CB8AC3E}">
        <p14:creationId xmlns:p14="http://schemas.microsoft.com/office/powerpoint/2010/main" val="3348880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88032" y="980728"/>
                <a:ext cx="8605143" cy="538609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
                    <a:srgbClr val="0070C0"/>
                  </a:buClr>
                  <a:buSzTx/>
                  <a:buFontTx/>
                  <a:buNone/>
                  <a:tabLst/>
                  <a:defRPr/>
                </a:pPr>
                <a:r>
                  <a:rPr kumimoji="0" lang="en-US" sz="2000" b="0" i="0" u="none" strike="noStrike" kern="1200" cap="none" spc="0" normalizeH="0" baseline="0" noProof="0" dirty="0">
                    <a:ln>
                      <a:noFill/>
                    </a:ln>
                    <a:solidFill>
                      <a:srgbClr val="000000"/>
                    </a:solidFill>
                    <a:effectLst/>
                    <a:uLnTx/>
                    <a:uFillTx/>
                    <a:cs typeface="Arial" panose="020B0604020202020204" pitchFamily="34" charset="0"/>
                  </a:rPr>
                  <a:t>Two main approaches</a:t>
                </a:r>
              </a:p>
              <a:p>
                <a:pPr marL="0" marR="0" lvl="0" indent="0" algn="ctr" defTabSz="914400" rtl="0" eaLnBrk="0" fontAlgn="base" latinLnBrk="0" hangingPunct="0">
                  <a:lnSpc>
                    <a:spcPct val="100000"/>
                  </a:lnSpc>
                  <a:spcBef>
                    <a:spcPct val="0"/>
                  </a:spcBef>
                  <a:spcAft>
                    <a:spcPct val="0"/>
                  </a:spcAft>
                  <a:buClr>
                    <a:srgbClr val="0070C0"/>
                  </a:buClr>
                  <a:buSzTx/>
                  <a:buFontTx/>
                  <a:buNone/>
                  <a:tabLst/>
                  <a:defRPr/>
                </a:pPr>
                <a:endParaRPr kumimoji="0" lang="en-US" sz="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Minimize </a:t>
                </a:r>
                <a:r>
                  <a:rPr kumimoji="0" lang="en-US" sz="1800" b="0" i="0" u="none" strike="noStrike" kern="1200" cap="none" spc="0" normalizeH="0" baseline="0" noProof="0" dirty="0">
                    <a:ln>
                      <a:noFill/>
                    </a:ln>
                    <a:solidFill>
                      <a:srgbClr val="0070C0"/>
                    </a:solidFill>
                    <a:effectLst/>
                    <a:uLnTx/>
                    <a:uFillTx/>
                    <a:cs typeface="Arial" panose="020B0604020202020204" pitchFamily="34" charset="0"/>
                  </a:rPr>
                  <a:t>Expected Risk </a:t>
                </a: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with SGD</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70C0"/>
                    </a:solidFill>
                    <a:effectLst/>
                    <a:uLnTx/>
                    <a:uFillTx/>
                    <a:cs typeface="Arial" panose="020B0604020202020204" pitchFamily="34" charset="0"/>
                  </a:rPr>
                  <a:t>Empirical Risk Minimization (ERM) </a:t>
                </a: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with batch/incremental methods:</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3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Often, we minimize the (regularized) empirical risk:</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0070C0"/>
                  </a:buClr>
                  <a:buSzTx/>
                  <a:buFontTx/>
                  <a:buNone/>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Convex loss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oMath>
                </a14:m>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convex </a:t>
                </a:r>
                <a:r>
                  <a:rPr kumimoji="0" lang="en-US" sz="1800" b="0" i="0" u="none" strike="noStrike" kern="1200" cap="none" spc="0" normalizeH="0" baseline="0" noProof="0" dirty="0" err="1">
                    <a:ln>
                      <a:noFill/>
                    </a:ln>
                    <a:solidFill>
                      <a:srgbClr val="000000"/>
                    </a:solidFill>
                    <a:effectLst/>
                    <a:uLnTx/>
                    <a:uFillTx/>
                    <a:cs typeface="Arial" panose="020B0604020202020204" pitchFamily="34" charset="0"/>
                  </a:rPr>
                  <a:t>regularizer</a:t>
                </a: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a:t>
                </a:r>
                <a14:m>
                  <m:oMath xmlns:m="http://schemas.openxmlformats.org/officeDocument/2006/math">
                    <m:r>
                      <m:rPr>
                        <m:sty m:val="p"/>
                      </m:rP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Ω</m:t>
                    </m:r>
                  </m:oMath>
                </a14:m>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288032" y="980728"/>
                <a:ext cx="8605143" cy="5386090"/>
              </a:xfrm>
              <a:prstGeom prst="rect">
                <a:avLst/>
              </a:prstGeom>
              <a:blipFill>
                <a:blip r:embed="rId3"/>
                <a:stretch>
                  <a:fillRect l="-425" t="-566" b="-906"/>
                </a:stretch>
              </a:blipFill>
            </p:spPr>
            <p:txBody>
              <a:bodyPr/>
              <a:lstStyle/>
              <a:p>
                <a:r>
                  <a:rPr lang="en-US">
                    <a:noFill/>
                  </a:rPr>
                  <a:t> </a:t>
                </a:r>
              </a:p>
            </p:txBody>
          </p:sp>
        </mc:Fallback>
      </mc:AlternateContent>
      <p:sp>
        <p:nvSpPr>
          <p:cNvPr id="6" name="Title 5"/>
          <p:cNvSpPr>
            <a:spLocks noGrp="1"/>
          </p:cNvSpPr>
          <p:nvPr>
            <p:ph type="title"/>
          </p:nvPr>
        </p:nvSpPr>
        <p:spPr/>
        <p:txBody>
          <a:bodyPr/>
          <a:lstStyle/>
          <a:p>
            <a:r>
              <a:rPr lang="en-US" dirty="0">
                <a:latin typeface="Arial" panose="020B0604020202020204" pitchFamily="34" charset="0"/>
                <a:cs typeface="Arial" panose="020B0604020202020204" pitchFamily="34" charset="0"/>
              </a:rPr>
              <a:t>Large-Scale Learning</a:t>
            </a:r>
          </a:p>
        </p:txBody>
      </p:sp>
      <p:sp>
        <p:nvSpPr>
          <p:cNvPr id="17" name="Date Placeholder 3"/>
          <p:cNvSpPr>
            <a:spLocks noGrp="1"/>
          </p:cNvSpPr>
          <p:nvPr>
            <p:ph type="dt" sz="quarter" idx="10"/>
          </p:nvPr>
        </p:nvSpPr>
        <p:spPr>
          <a:xfrm>
            <a:off x="2124075" y="6524625"/>
            <a:ext cx="1079500" cy="19685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8" name="Slide Number Placeholder 5"/>
          <p:cNvSpPr>
            <a:spLocks noGrp="1"/>
          </p:cNvSpPr>
          <p:nvPr>
            <p:ph type="sldNum" sz="quarter" idx="12"/>
          </p:nvPr>
        </p:nvSpPr>
        <p:spPr>
          <a:xfrm>
            <a:off x="5867400" y="6524625"/>
            <a:ext cx="719138" cy="196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9"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2" name="Rectangle 1"/>
              <p:cNvSpPr/>
              <p:nvPr/>
            </p:nvSpPr>
            <p:spPr>
              <a:xfrm>
                <a:off x="0" y="1717964"/>
                <a:ext cx="9144000" cy="58580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limLow>
                            <m:limLow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limLowPr>
                            <m:e>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min</m:t>
                              </m:r>
                            </m:e>
                            <m:lim>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h</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𝑑</m:t>
                                  </m:r>
                                </m:sup>
                              </m:sSup>
                            </m:lim>
                          </m:limLow>
                        </m:fName>
                        <m:e>
                          <m:sSub>
                            <m:sSub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𝔼</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𝒟</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d>
                            <m:d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ctrlPr>
                            </m:d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𝑦</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d>
                                <m:d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ctrlPr>
                                </m:d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𝑥</m:t>
                                  </m:r>
                                </m:e>
                              </m:d>
                            </m:e>
                          </m:d>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e>
                      </m:func>
                    </m:oMath>
                  </m:oMathPara>
                </a14:m>
                <a:endParaRPr kumimoji="0" lang="en-US" sz="2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0" y="1717964"/>
                <a:ext cx="9144000" cy="585801"/>
              </a:xfrm>
              <a:prstGeom prst="rect">
                <a:avLst/>
              </a:prstGeom>
              <a:blipFill>
                <a:blip r:embed="rId4"/>
                <a:stretch>
                  <a:fillRect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 y="2760490"/>
                <a:ext cx="9144001" cy="101649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limLow>
                            <m:limLow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limLowPr>
                            <m:e>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min</m:t>
                              </m:r>
                            </m:e>
                            <m:lim>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h</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𝑑</m:t>
                                  </m:r>
                                </m:sup>
                              </m:sSup>
                            </m:lim>
                          </m:limLow>
                        </m:fName>
                        <m:e>
                          <m:f>
                            <m:fPr>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𝑛</m:t>
                              </m:r>
                            </m:den>
                          </m:f>
                          <m:nary>
                            <m:naryPr>
                              <m:chr m:val="∑"/>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ctrlPr>
                            </m:naryPr>
                            <m:sub>
                              <m:r>
                                <m:rPr>
                                  <m:brk m:alnAt="23"/>
                                </m:r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𝑖</m:t>
                              </m:r>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=1</m:t>
                              </m:r>
                            </m:sub>
                            <m:sup>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𝑛</m:t>
                              </m:r>
                            </m:sup>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e>
                          </m:nary>
                        </m:e>
                      </m:func>
                    </m:oMath>
                  </m:oMathPara>
                </a14:m>
                <a:endParaRPr kumimoji="0" lang="en-US" sz="2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3" name="Rectangle 12"/>
              <p:cNvSpPr>
                <a:spLocks noRot="1" noChangeAspect="1" noMove="1" noResize="1" noEditPoints="1" noAdjustHandles="1" noChangeArrowheads="1" noChangeShapeType="1" noTextEdit="1"/>
              </p:cNvSpPr>
              <p:nvPr/>
            </p:nvSpPr>
            <p:spPr>
              <a:xfrm>
                <a:off x="-1" y="2760490"/>
                <a:ext cx="9144001" cy="10164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029315" y="5349865"/>
                <a:ext cx="4101375" cy="95410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cs typeface="Arial" panose="020B0604020202020204" pitchFamily="34" charset="0"/>
                  </a:rPr>
                  <a:t>Measures model fit for data point </a:t>
                </a:r>
                <a14:m>
                  <m:oMath xmlns:m="http://schemas.openxmlformats.org/officeDocument/2006/math">
                    <m:r>
                      <a:rPr kumimoji="0" lang="en-US" sz="1800" b="0" i="1" u="none" strike="noStrike" kern="1200" cap="none" spc="0" normalizeH="0" baseline="0" noProof="0" dirty="0" smtClean="0">
                        <a:ln>
                          <a:noFill/>
                        </a:ln>
                        <a:solidFill>
                          <a:srgbClr val="0070C0"/>
                        </a:solidFill>
                        <a:effectLst/>
                        <a:uLnTx/>
                        <a:uFillTx/>
                        <a:latin typeface="Cambria Math" panose="02040503050406030204" pitchFamily="18" charset="0"/>
                        <a:cs typeface="Gill Sans Light"/>
                      </a:rPr>
                      <m:t>𝑖</m:t>
                    </m:r>
                  </m:oMath>
                </a14:m>
                <a:endParaRPr kumimoji="0" lang="en-US" sz="1800" b="0" i="1" u="none" strike="noStrike" kern="1200" cap="none" spc="0" normalizeH="0" baseline="0" noProof="0" dirty="0">
                  <a:ln>
                    <a:noFill/>
                  </a:ln>
                  <a:solidFill>
                    <a:srgbClr val="0070C0"/>
                  </a:solidFill>
                  <a:effectLst/>
                  <a:uLnTx/>
                  <a:uFillTx/>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70C0"/>
                    </a:solidFill>
                    <a:effectLst/>
                    <a:uLnTx/>
                    <a:uFillTx/>
                    <a:cs typeface="Arial" panose="020B0604020202020204" pitchFamily="34" charset="0"/>
                  </a:rPr>
                  <a:t>(avoids under-fitting)</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Gill Sans Light"/>
                  <a:ea typeface="+mn-ea"/>
                  <a:cs typeface="Gill Sans Light"/>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29315" y="5349865"/>
                <a:ext cx="4101375" cy="954107"/>
              </a:xfrm>
              <a:prstGeom prst="rect">
                <a:avLst/>
              </a:prstGeom>
              <a:blipFill>
                <a:blip r:embed="rId9"/>
                <a:stretch>
                  <a:fillRect t="-3846"/>
                </a:stretch>
              </a:blipFill>
            </p:spPr>
            <p:txBody>
              <a:bodyPr/>
              <a:lstStyle/>
              <a:p>
                <a:r>
                  <a:rPr lang="en-US">
                    <a:noFill/>
                  </a:rPr>
                  <a:t> </a:t>
                </a:r>
              </a:p>
            </p:txBody>
          </p:sp>
        </mc:Fallback>
      </mc:AlternateContent>
      <p:sp>
        <p:nvSpPr>
          <p:cNvPr id="22" name="TextBox 21"/>
          <p:cNvSpPr txBox="1"/>
          <p:nvPr/>
        </p:nvSpPr>
        <p:spPr>
          <a:xfrm>
            <a:off x="5385565" y="5427221"/>
            <a:ext cx="3866955" cy="61555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990000"/>
                </a:solidFill>
                <a:effectLst/>
                <a:uLnTx/>
                <a:uFillTx/>
                <a:cs typeface="Arial" panose="020B0604020202020204" pitchFamily="34" charset="0"/>
              </a:rPr>
              <a:t>Measures model “complexity”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990000"/>
                </a:solidFill>
                <a:effectLst/>
                <a:uLnTx/>
                <a:uFillTx/>
                <a:cs typeface="Arial" panose="020B0604020202020204" pitchFamily="34" charset="0"/>
              </a:rPr>
              <a:t>(avoids over-fitting)</a:t>
            </a:r>
          </a:p>
        </p:txBody>
      </p:sp>
      <p:cxnSp>
        <p:nvCxnSpPr>
          <p:cNvPr id="23" name="Curved Connector 22"/>
          <p:cNvCxnSpPr/>
          <p:nvPr/>
        </p:nvCxnSpPr>
        <p:spPr>
          <a:xfrm flipV="1">
            <a:off x="3608863" y="5087180"/>
            <a:ext cx="554127" cy="340041"/>
          </a:xfrm>
          <a:prstGeom prst="curvedConnector3">
            <a:avLst>
              <a:gd name="adj1" fmla="val 50000"/>
            </a:avLst>
          </a:prstGeom>
          <a:ln>
            <a:solidFill>
              <a:srgbClr val="397DE9"/>
            </a:solidFill>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p:nvPr/>
        </p:nvCxnSpPr>
        <p:spPr>
          <a:xfrm rot="16200000" flipV="1">
            <a:off x="6547556" y="5028602"/>
            <a:ext cx="598354" cy="430683"/>
          </a:xfrm>
          <a:prstGeom prst="curvedConnector3">
            <a:avLst>
              <a:gd name="adj1" fmla="val 50000"/>
            </a:avLst>
          </a:prstGeom>
          <a:ln>
            <a:solidFill>
              <a:srgbClr val="990000"/>
            </a:solidFill>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1" y="4124274"/>
                <a:ext cx="9144001" cy="101649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limLow>
                            <m:limLow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limLowPr>
                            <m:e>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min</m:t>
                              </m:r>
                            </m:e>
                            <m:lim>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h</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𝑑</m:t>
                                  </m:r>
                                </m:sup>
                              </m:sSup>
                            </m:lim>
                          </m:limLow>
                        </m:fName>
                        <m:e>
                          <m:f>
                            <m:fPr>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𝑛</m:t>
                              </m:r>
                            </m:den>
                          </m:f>
                          <m:nary>
                            <m:naryPr>
                              <m:chr m:val="∑"/>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ctrlPr>
                            </m:naryPr>
                            <m:sub>
                              <m:r>
                                <m:rPr>
                                  <m:brk m:alnAt="23"/>
                                </m:r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𝑖</m:t>
                              </m:r>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=1</m:t>
                              </m:r>
                            </m:sub>
                            <m:sup>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𝑛</m:t>
                              </m:r>
                            </m:sup>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e>
                          </m:nary>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    +     </m:t>
                          </m:r>
                          <m:r>
                            <m:rPr>
                              <m:sty m:val="p"/>
                            </m:rPr>
                            <a:rPr kumimoji="0" lang="el-GR"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Ω</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e>
                      </m:func>
                    </m:oMath>
                  </m:oMathPara>
                </a14:m>
                <a:endParaRPr kumimoji="0" lang="en-US" sz="2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5" name="Rectangle 24"/>
              <p:cNvSpPr>
                <a:spLocks noRot="1" noChangeAspect="1" noMove="1" noResize="1" noEditPoints="1" noAdjustHandles="1" noChangeArrowheads="1" noChangeShapeType="1" noTextEdit="1"/>
              </p:cNvSpPr>
              <p:nvPr/>
            </p:nvSpPr>
            <p:spPr>
              <a:xfrm>
                <a:off x="-1" y="4124274"/>
                <a:ext cx="9144001" cy="101649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0575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par>
                                <p:cTn id="25" presetID="12" presetClass="entr" presetSubtype="4"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p:tgtEl>
                                          <p:spTgt spid="23"/>
                                        </p:tgtEl>
                                        <p:attrNameLst>
                                          <p:attrName>ppt_y</p:attrName>
                                        </p:attrNameLst>
                                      </p:cBhvr>
                                      <p:tavLst>
                                        <p:tav tm="0">
                                          <p:val>
                                            <p:strVal val="#ppt_y+#ppt_h*1.125000"/>
                                          </p:val>
                                        </p:tav>
                                        <p:tav tm="100000">
                                          <p:val>
                                            <p:strVal val="#ppt_y"/>
                                          </p:val>
                                        </p:tav>
                                      </p:tavLst>
                                    </p:anim>
                                    <p:animEffect transition="in" filter="wipe(up)">
                                      <p:cBhvr>
                                        <p:cTn id="28" dur="500"/>
                                        <p:tgtEl>
                                          <p:spTgt spid="23"/>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p:tgtEl>
                                          <p:spTgt spid="22"/>
                                        </p:tgtEl>
                                        <p:attrNameLst>
                                          <p:attrName>ppt_y</p:attrName>
                                        </p:attrNameLst>
                                      </p:cBhvr>
                                      <p:tavLst>
                                        <p:tav tm="0">
                                          <p:val>
                                            <p:strVal val="#ppt_y+#ppt_h*1.125000"/>
                                          </p:val>
                                        </p:tav>
                                        <p:tav tm="100000">
                                          <p:val>
                                            <p:strVal val="#ppt_y"/>
                                          </p:val>
                                        </p:tav>
                                      </p:tavLst>
                                    </p:anim>
                                    <p:animEffect transition="in" filter="wipe(up)">
                                      <p:cBhvr>
                                        <p:cTn id="36" dur="500"/>
                                        <p:tgtEl>
                                          <p:spTgt spid="22"/>
                                        </p:tgtEl>
                                      </p:cBhvr>
                                    </p:animEffect>
                                  </p:childTnLst>
                                </p:cTn>
                              </p:par>
                              <p:par>
                                <p:cTn id="37" presetID="1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p:tgtEl>
                                          <p:spTgt spid="24"/>
                                        </p:tgtEl>
                                        <p:attrNameLst>
                                          <p:attrName>ppt_y</p:attrName>
                                        </p:attrNameLst>
                                      </p:cBhvr>
                                      <p:tavLst>
                                        <p:tav tm="0">
                                          <p:val>
                                            <p:strVal val="#ppt_y+#ppt_h*1.125000"/>
                                          </p:val>
                                        </p:tav>
                                        <p:tav tm="100000">
                                          <p:val>
                                            <p:strVal val="#ppt_y"/>
                                          </p:val>
                                        </p:tav>
                                      </p:tavLst>
                                    </p:anim>
                                    <p:animEffect transition="in" filter="wipe(up)">
                                      <p:cBhvr>
                                        <p:cTn id="40" dur="500"/>
                                        <p:tgtEl>
                                          <p:spTgt spid="24"/>
                                        </p:tgtEl>
                                      </p:cBhvr>
                                    </p:animEffect>
                                  </p:childTnLst>
                                </p:cTn>
                              </p:par>
                              <p:par>
                                <p:cTn id="41" presetID="1" presetClass="entr" presetSubtype="0" fill="hold" nodeType="withEffect">
                                  <p:stCondLst>
                                    <p:cond delay="0"/>
                                  </p:stCondLst>
                                  <p:childTnLst>
                                    <p:set>
                                      <p:cBhvr>
                                        <p:cTn id="4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21" grpId="0"/>
      <p:bldP spid="22"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8032" y="980728"/>
            <a:ext cx="8605143" cy="538609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
                <a:srgbClr val="0070C0"/>
              </a:buClr>
              <a:buSzTx/>
              <a:buFontTx/>
              <a:buNone/>
              <a:tabLst/>
              <a:defRPr/>
            </a:pPr>
            <a:r>
              <a:rPr kumimoji="0" lang="en-US" sz="2000" b="0" i="0" u="none" strike="noStrike" kern="1200" cap="none" spc="0" normalizeH="0" baseline="0" noProof="0" dirty="0">
                <a:ln>
                  <a:noFill/>
                </a:ln>
                <a:solidFill>
                  <a:srgbClr val="000000"/>
                </a:solidFill>
                <a:effectLst/>
                <a:uLnTx/>
                <a:uFillTx/>
                <a:cs typeface="Arial" panose="020B0604020202020204" pitchFamily="34" charset="0"/>
              </a:rPr>
              <a:t>Two main approaches</a:t>
            </a:r>
          </a:p>
          <a:p>
            <a:pPr marL="0" marR="0" lvl="0" indent="0" algn="ctr" defTabSz="914400" rtl="0" eaLnBrk="0" fontAlgn="base" latinLnBrk="0" hangingPunct="0">
              <a:lnSpc>
                <a:spcPct val="100000"/>
              </a:lnSpc>
              <a:spcBef>
                <a:spcPct val="0"/>
              </a:spcBef>
              <a:spcAft>
                <a:spcPct val="0"/>
              </a:spcAft>
              <a:buClr>
                <a:srgbClr val="0070C0"/>
              </a:buClr>
              <a:buSzTx/>
              <a:buFontTx/>
              <a:buNone/>
              <a:tabLst/>
              <a:defRPr/>
            </a:pPr>
            <a:endParaRPr kumimoji="0" lang="en-US" sz="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Minimize </a:t>
            </a:r>
            <a:r>
              <a:rPr kumimoji="0" lang="en-US" sz="1800" b="0" i="0" u="none" strike="noStrike" kern="1200" cap="none" spc="0" normalizeH="0" baseline="0" noProof="0" dirty="0">
                <a:ln>
                  <a:noFill/>
                </a:ln>
                <a:solidFill>
                  <a:srgbClr val="0070C0"/>
                </a:solidFill>
                <a:effectLst/>
                <a:uLnTx/>
                <a:uFillTx/>
                <a:cs typeface="Arial" panose="020B0604020202020204" pitchFamily="34" charset="0"/>
              </a:rPr>
              <a:t>Expected Risk </a:t>
            </a: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with SGD</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70C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70C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70C0"/>
                </a:solidFill>
                <a:effectLst/>
                <a:uLnTx/>
                <a:uFillTx/>
                <a:cs typeface="Arial" panose="020B0604020202020204" pitchFamily="34" charset="0"/>
              </a:rPr>
              <a:t>Empirical Risk Minimization (ERM) </a:t>
            </a: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with batch/incremental methods:</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3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Which one is better? </a:t>
            </a:r>
          </a:p>
        </p:txBody>
      </p:sp>
      <p:sp>
        <p:nvSpPr>
          <p:cNvPr id="6" name="Title 5"/>
          <p:cNvSpPr>
            <a:spLocks noGrp="1"/>
          </p:cNvSpPr>
          <p:nvPr>
            <p:ph type="title"/>
          </p:nvPr>
        </p:nvSpPr>
        <p:spPr/>
        <p:txBody>
          <a:bodyPr/>
          <a:lstStyle/>
          <a:p>
            <a:r>
              <a:rPr lang="en-US" dirty="0">
                <a:latin typeface="Arial" panose="020B0604020202020204" pitchFamily="34" charset="0"/>
                <a:cs typeface="Arial" panose="020B0604020202020204" pitchFamily="34" charset="0"/>
              </a:rPr>
              <a:t>Large-Scale Learning</a:t>
            </a:r>
          </a:p>
        </p:txBody>
      </p:sp>
      <p:sp>
        <p:nvSpPr>
          <p:cNvPr id="17" name="Date Placeholder 3"/>
          <p:cNvSpPr>
            <a:spLocks noGrp="1"/>
          </p:cNvSpPr>
          <p:nvPr>
            <p:ph type="dt" sz="quarter" idx="10"/>
          </p:nvPr>
        </p:nvSpPr>
        <p:spPr>
          <a:xfrm>
            <a:off x="2124075" y="6524625"/>
            <a:ext cx="1079500" cy="19685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8" name="Slide Number Placeholder 5"/>
          <p:cNvSpPr>
            <a:spLocks noGrp="1"/>
          </p:cNvSpPr>
          <p:nvPr>
            <p:ph type="sldNum" sz="quarter" idx="12"/>
          </p:nvPr>
        </p:nvSpPr>
        <p:spPr>
          <a:xfrm>
            <a:off x="5867400" y="6524625"/>
            <a:ext cx="719138" cy="196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9"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2" name="Rectangle 1"/>
              <p:cNvSpPr/>
              <p:nvPr/>
            </p:nvSpPr>
            <p:spPr>
              <a:xfrm>
                <a:off x="0" y="2327327"/>
                <a:ext cx="9144000" cy="58580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limLow>
                            <m:limLow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limLowPr>
                            <m:e>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min</m:t>
                              </m:r>
                            </m:e>
                            <m:lim>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h</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𝑑</m:t>
                                  </m:r>
                                </m:sup>
                              </m:sSup>
                            </m:lim>
                          </m:limLow>
                        </m:fName>
                        <m:e>
                          <m:d>
                            <m:dPr>
                              <m:begChr m:val="{"/>
                              <m:endChr m:val="}"/>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𝑅</m:t>
                              </m:r>
                              <m:r>
                                <a:rPr kumimoji="0" lang="en-US" sz="22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2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h</m:t>
                              </m:r>
                              <m:r>
                                <a:rPr kumimoji="0" lang="en-US" sz="22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𝔼</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𝒟</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d>
                                <m:d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ctrlPr>
                                </m:d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𝑦</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d>
                                    <m:d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ctrlPr>
                                    </m:d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𝑥</m:t>
                                      </m:r>
                                    </m:e>
                                  </m:d>
                                </m:e>
                              </m:d>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e>
                          </m:d>
                        </m:e>
                      </m:func>
                    </m:oMath>
                  </m:oMathPara>
                </a14:m>
                <a:endParaRPr kumimoji="0" lang="en-US" sz="2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0" y="2327327"/>
                <a:ext cx="9144000" cy="585801"/>
              </a:xfrm>
              <a:prstGeom prst="rect">
                <a:avLst/>
              </a:prstGeom>
              <a:blipFill>
                <a:blip r:embed="rId3"/>
                <a:stretch>
                  <a:fillRect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0" y="3933056"/>
                <a:ext cx="9144000" cy="101649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limLow>
                            <m:limLow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limLowPr>
                            <m:e>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min</m:t>
                              </m:r>
                            </m:e>
                            <m:lim>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h</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ℝ</m:t>
                                  </m:r>
                                </m:e>
                                <m:sup>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𝑑</m:t>
                                  </m:r>
                                </m:sup>
                              </m:sSup>
                            </m:lim>
                          </m:limLow>
                        </m:fName>
                        <m:e>
                          <m:d>
                            <m:dPr>
                              <m:begChr m:val="{"/>
                              <m:endChr m:val="}"/>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acc>
                                <m:accPr>
                                  <m:chr m:val="̂"/>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𝑅</m:t>
                                  </m:r>
                                </m:e>
                              </m:acc>
                              <m:r>
                                <a:rPr kumimoji="0" lang="en-US" sz="22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2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h</m:t>
                              </m:r>
                              <m:r>
                                <a:rPr kumimoji="0" lang="en-US" sz="22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f>
                                <m:fPr>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𝑛</m:t>
                                  </m:r>
                                </m:den>
                              </m:f>
                              <m:nary>
                                <m:naryPr>
                                  <m:chr m:val="∑"/>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ctrlPr>
                                </m:naryPr>
                                <m:sub>
                                  <m:r>
                                    <m:rPr>
                                      <m:brk m:alnAt="23"/>
                                    </m:r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𝑖</m:t>
                                  </m:r>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=1</m:t>
                                  </m:r>
                                </m:sub>
                                <m:sup>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𝑛</m:t>
                                  </m:r>
                                </m:sup>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e>
                              </m:nary>
                            </m:e>
                          </m:d>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    </m:t>
                          </m:r>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s</m:t>
                          </m:r>
                          <m: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t</m:t>
                          </m:r>
                          <m: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  </m:t>
                          </m:r>
                          <m:r>
                            <m:rPr>
                              <m:sty m:val="p"/>
                            </m:rPr>
                            <a:rPr kumimoji="0" lang="el-GR"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Ω</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𝐷</m:t>
                          </m:r>
                        </m:e>
                      </m:func>
                    </m:oMath>
                  </m:oMathPara>
                </a14:m>
                <a:endParaRPr kumimoji="0" lang="en-US" sz="2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5" name="Rectangle 24"/>
              <p:cNvSpPr>
                <a:spLocks noRot="1" noChangeAspect="1" noMove="1" noResize="1" noEditPoints="1" noAdjustHandles="1" noChangeArrowheads="1" noChangeShapeType="1" noTextEdit="1"/>
              </p:cNvSpPr>
              <p:nvPr/>
            </p:nvSpPr>
            <p:spPr>
              <a:xfrm>
                <a:off x="0" y="3933056"/>
                <a:ext cx="9144000" cy="1016497"/>
              </a:xfrm>
              <a:prstGeom prst="rect">
                <a:avLst/>
              </a:prstGeom>
              <a:blipFill>
                <a:blip r:embed="rId4"/>
                <a:stretch>
                  <a:fillRect/>
                </a:stretch>
              </a:blipFill>
            </p:spPr>
            <p:txBody>
              <a:bodyPr/>
              <a:lstStyle/>
              <a:p>
                <a:r>
                  <a:rPr lang="en-US">
                    <a:noFill/>
                  </a:rPr>
                  <a:t> </a:t>
                </a:r>
              </a:p>
            </p:txBody>
          </p:sp>
        </mc:Fallback>
      </mc:AlternateContent>
      <p:sp>
        <p:nvSpPr>
          <p:cNvPr id="3" name="TextBox 2"/>
          <p:cNvSpPr txBox="1"/>
          <p:nvPr/>
        </p:nvSpPr>
        <p:spPr>
          <a:xfrm>
            <a:off x="7631832" y="3951089"/>
            <a:ext cx="1512168"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0C0"/>
                </a:solidFill>
                <a:effectLst/>
                <a:uLnTx/>
                <a:uFillTx/>
                <a:cs typeface="Arial" panose="020B0604020202020204" pitchFamily="34" charset="0"/>
              </a:rPr>
              <a:t>Lagrange duality</a:t>
            </a:r>
          </a:p>
        </p:txBody>
      </p:sp>
    </p:spTree>
    <p:extLst>
      <p:ext uri="{BB962C8B-B14F-4D97-AF65-F5344CB8AC3E}">
        <p14:creationId xmlns:p14="http://schemas.microsoft.com/office/powerpoint/2010/main" val="152546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315279" y="948076"/>
                <a:ext cx="8649209" cy="5364995"/>
              </a:xfrm>
              <a:prstGeom prst="rect">
                <a:avLst/>
              </a:prstGeom>
              <a:noFill/>
            </p:spPr>
            <p:txBody>
              <a:bodyPr wrap="square" rtlCol="0">
                <a:spAutoFit/>
              </a:bodyPr>
              <a:lstStyle/>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We seek the prediction function from a parametrized family of functions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oMath>
                </a14:m>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We optimize the empirical risk instead of the expected risk (the empirical optimum is denoted </a:t>
                </a:r>
                <a14:m>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h</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𝑆</m:t>
                        </m:r>
                      </m:sub>
                    </m:s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rPr>
                      <m:t>arg</m:t>
                    </m:r>
                    <m:func>
                      <m:func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funcPr>
                      <m:fName>
                        <m:limLow>
                          <m:limLow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limLow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rPr>
                              <m:t>min</m:t>
                            </m:r>
                          </m:e>
                          <m:lim>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h</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ℋ</m:t>
                            </m:r>
                          </m:lim>
                        </m:limLow>
                      </m:fName>
                      <m:e>
                        <m:acc>
                          <m:acc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𝑅</m:t>
                            </m:r>
                          </m:e>
                        </m:acc>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h</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e>
                    </m:func>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m:t>
                    </m:r>
                  </m:oMath>
                </a14:m>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Since this optimization can be costly, we stop the algorithm when it reaches a solution </a:t>
                </a:r>
                <a14:m>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acc>
                          <m:acc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h</m:t>
                            </m:r>
                          </m:e>
                        </m:acc>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𝑆</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that minimizes the objective function with a predefined accuracy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Gill Sans Light"/>
                      </a:rPr>
                      <m:t>𝜌</m:t>
                    </m:r>
                  </m:oMath>
                </a14:m>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0070C0"/>
                  </a:buClr>
                  <a:buSzTx/>
                  <a:buFontTx/>
                  <a:buNone/>
                  <a:tabLst/>
                  <a:defRPr/>
                </a:pPr>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0070C0"/>
                  </a:buClr>
                  <a:buSzTx/>
                  <a:buFontTx/>
                  <a:buNone/>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The </a:t>
                </a:r>
                <a:r>
                  <a:rPr kumimoji="0" lang="en-US" sz="1600" b="0" i="0" u="none" strike="noStrike" kern="1200" cap="none" spc="0" normalizeH="0" baseline="0" noProof="0" dirty="0">
                    <a:ln>
                      <a:noFill/>
                    </a:ln>
                    <a:solidFill>
                      <a:schemeClr val="accent2">
                        <a:lumMod val="60000"/>
                        <a:lumOff val="40000"/>
                      </a:schemeClr>
                    </a:solidFill>
                    <a:effectLst/>
                    <a:uLnTx/>
                    <a:uFillTx/>
                    <a:cs typeface="Arial" panose="020B0604020202020204" pitchFamily="34" charset="0"/>
                  </a:rPr>
                  <a:t>excess error </a:t>
                </a: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can be decomposed as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ℰ</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𝔼</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𝑅</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acc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h</m:t>
                                    </m:r>
                                  </m:e>
                                </m:acc>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𝑆</m:t>
                                </m:r>
                              </m:sub>
                            </m:sSub>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𝑅</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h</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ℰ</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rPr>
                          <m:t>app</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ℰ</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est</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ℰ</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op</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t</m:t>
                        </m:r>
                      </m:sub>
                    </m:sSub>
                  </m:oMath>
                </a14:m>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0070C0"/>
                  </a:buClr>
                  <a:buSzTx/>
                  <a:buFontTx/>
                  <a:buNone/>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where </a:t>
                </a:r>
                <a14:m>
                  <m:oMath xmlns:m="http://schemas.openxmlformats.org/officeDocument/2006/math">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h</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arg</m:t>
                    </m:r>
                    <m:func>
                      <m:fun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uncPr>
                      <m:fName>
                        <m:limLow>
                          <m:limLow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limLowPr>
                          <m:e>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min</m:t>
                            </m:r>
                          </m:e>
                          <m:li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h</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𝜖</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𝑑</m:t>
                                </m:r>
                              </m:sup>
                            </m:sSup>
                          </m:lim>
                        </m:limLow>
                      </m:fNa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𝑅</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h</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e>
                    </m:func>
                  </m:oMath>
                </a14:m>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rgbClr val="0070C0"/>
                  </a:buClr>
                  <a:buSzTx/>
                  <a:buFontTx/>
                  <a:buNone/>
                  <a:tabLst/>
                  <a:defRPr/>
                </a:pPr>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rgbClr val="0070C0"/>
                  </a:buClr>
                  <a:buSzTx/>
                  <a:buFontTx/>
                  <a:buNone/>
                  <a:tabLst/>
                  <a:defRPr/>
                </a:pPr>
                <a:r>
                  <a:rPr kumimoji="0" lang="en-US" sz="1600" b="1" i="0" u="none" strike="noStrike" kern="1200" cap="none" spc="0" normalizeH="0" baseline="0" noProof="0" dirty="0">
                    <a:ln>
                      <a:noFill/>
                    </a:ln>
                    <a:solidFill>
                      <a:srgbClr val="0070C0"/>
                    </a:solidFill>
                    <a:effectLst/>
                    <a:uLnTx/>
                    <a:uFillTx/>
                    <a:cs typeface="Arial" panose="020B0604020202020204" pitchFamily="34" charset="0"/>
                  </a:rPr>
                  <a:t>Approximation error </a:t>
                </a:r>
                <a14:m>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ℰ</m:t>
                        </m:r>
                      </m:e>
                      <m:sub>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app</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Measures how closely functions in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can approximate the optimal solution </a:t>
                </a:r>
                <a14:m>
                  <m:oMath xmlns:m="http://schemas.openxmlformats.org/officeDocument/2006/math">
                    <m:sSup>
                      <m:sSup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h</m:t>
                        </m:r>
                      </m:e>
                      <m:sup>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m:t>
                        </m:r>
                      </m:sup>
                    </m:sSup>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Can be reduced by choosing a larger family of functions</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rgbClr val="0070C0"/>
                  </a:buClr>
                  <a:buSzTx/>
                  <a:buFontTx/>
                  <a:buNone/>
                  <a:tabLst/>
                  <a:defRPr/>
                </a:pPr>
                <a:r>
                  <a:rPr kumimoji="0" lang="en-US" sz="1600" b="1" i="0" u="none" strike="noStrike" kern="1200" cap="none" spc="0" normalizeH="0" baseline="0" noProof="0" dirty="0">
                    <a:ln>
                      <a:noFill/>
                    </a:ln>
                    <a:solidFill>
                      <a:srgbClr val="990000"/>
                    </a:solidFill>
                    <a:effectLst/>
                    <a:uLnTx/>
                    <a:uFillTx/>
                    <a:cs typeface="Arial" panose="020B0604020202020204" pitchFamily="34" charset="0"/>
                  </a:rPr>
                  <a:t>Estimation error </a:t>
                </a:r>
                <a14:m>
                  <m:oMath xmlns:m="http://schemas.openxmlformats.org/officeDocument/2006/math">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ℰ</m:t>
                        </m:r>
                      </m:e>
                      <m:sub>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est</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Measures the effect of minimizing the empirical risk </a:t>
                </a:r>
                <a14:m>
                  <m:oMath xmlns:m="http://schemas.openxmlformats.org/officeDocument/2006/math">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acc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𝑅</m:t>
                        </m:r>
                      </m:e>
                    </m:acc>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h</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instead of the expected risk </a:t>
                </a:r>
                <a14:m>
                  <m:oMath xmlns:m="http://schemas.openxmlformats.org/officeDocument/2006/math">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𝑅</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h</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Can be reduced by choosing a smaller family of functions or by increasing the size of the training set.</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rgbClr val="0070C0"/>
                  </a:buClr>
                  <a:buSzTx/>
                  <a:buFontTx/>
                  <a:buNone/>
                  <a:tabLst/>
                  <a:defRPr/>
                </a:pPr>
                <a:r>
                  <a:rPr kumimoji="0" lang="en-US" sz="1600" b="1" i="0" u="none" strike="noStrike" kern="1200" cap="none" spc="0" normalizeH="0" baseline="0" noProof="0" dirty="0">
                    <a:ln>
                      <a:noFill/>
                    </a:ln>
                    <a:solidFill>
                      <a:srgbClr val="006600"/>
                    </a:solidFill>
                    <a:effectLst/>
                    <a:uLnTx/>
                    <a:uFillTx/>
                    <a:cs typeface="Arial" panose="020B0604020202020204" pitchFamily="34" charset="0"/>
                  </a:rPr>
                  <a:t>Optimization error </a:t>
                </a:r>
                <a14:m>
                  <m:oMath xmlns:m="http://schemas.openxmlformats.org/officeDocument/2006/math">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ℰ</m:t>
                        </m:r>
                      </m:e>
                      <m:sub>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opt</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Measures the impact of the approximate optimization on the expected risk.</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Can be reduced by running the optimizer longer. The additional computing time depends of course on the family of function and on the size of the training set.</a:t>
                </a:r>
                <a:endParaRPr kumimoji="0" lang="en-US" sz="1400" b="0" i="0" u="none" strike="noStrike" kern="1200" cap="none" spc="0" normalizeH="0" baseline="0" noProof="0" dirty="0">
                  <a:ln>
                    <a:noFill/>
                  </a:ln>
                  <a:solidFill>
                    <a:srgbClr val="0070C0"/>
                  </a:solidFill>
                  <a:effectLst/>
                  <a:uLnTx/>
                  <a:uFillTx/>
                  <a:cs typeface="Arial" panose="020B060402020202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5279" y="948076"/>
                <a:ext cx="8649209" cy="5364995"/>
              </a:xfrm>
              <a:prstGeom prst="rect">
                <a:avLst/>
              </a:prstGeom>
              <a:blipFill>
                <a:blip r:embed="rId3"/>
                <a:stretch>
                  <a:fillRect l="-423" t="-341" r="-634" b="-227"/>
                </a:stretch>
              </a:blipFill>
            </p:spPr>
            <p:txBody>
              <a:bodyPr/>
              <a:lstStyle/>
              <a:p>
                <a:r>
                  <a:rPr lang="en-US">
                    <a:noFill/>
                  </a:rPr>
                  <a:t> </a:t>
                </a:r>
              </a:p>
            </p:txBody>
          </p:sp>
        </mc:Fallback>
      </mc:AlternateContent>
      <p:sp>
        <p:nvSpPr>
          <p:cNvPr id="6" name="Title 5"/>
          <p:cNvSpPr>
            <a:spLocks noGrp="1"/>
          </p:cNvSpPr>
          <p:nvPr>
            <p:ph type="title"/>
          </p:nvPr>
        </p:nvSpPr>
        <p:spPr/>
        <p:txBody>
          <a:bodyPr/>
          <a:lstStyle/>
          <a:p>
            <a:r>
              <a:rPr lang="en-US" dirty="0">
                <a:latin typeface="Arial" panose="020B0604020202020204" pitchFamily="34" charset="0"/>
                <a:cs typeface="Arial" panose="020B0604020202020204" pitchFamily="34" charset="0"/>
              </a:rPr>
              <a:t>Large-Scale Learning Tradeoffs</a:t>
            </a:r>
          </a:p>
        </p:txBody>
      </p:sp>
      <p:sp>
        <p:nvSpPr>
          <p:cNvPr id="17" name="Date Placeholder 3"/>
          <p:cNvSpPr>
            <a:spLocks noGrp="1"/>
          </p:cNvSpPr>
          <p:nvPr>
            <p:ph type="dt" sz="quarter" idx="10"/>
          </p:nvPr>
        </p:nvSpPr>
        <p:spPr>
          <a:xfrm>
            <a:off x="2124075" y="6524625"/>
            <a:ext cx="1079500" cy="19685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8" name="Slide Number Placeholder 5"/>
          <p:cNvSpPr>
            <a:spLocks noGrp="1"/>
          </p:cNvSpPr>
          <p:nvPr>
            <p:ph type="sldNum" sz="quarter" idx="12"/>
          </p:nvPr>
        </p:nvSpPr>
        <p:spPr>
          <a:xfrm>
            <a:off x="5867400" y="6524625"/>
            <a:ext cx="719138" cy="196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9"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Tree>
    <p:extLst>
      <p:ext uri="{BB962C8B-B14F-4D97-AF65-F5344CB8AC3E}">
        <p14:creationId xmlns:p14="http://schemas.microsoft.com/office/powerpoint/2010/main" val="484200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88032" y="1051275"/>
                <a:ext cx="8388423" cy="5433026"/>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
                    <a:srgbClr val="0070C0"/>
                  </a:buClr>
                  <a:buSzTx/>
                  <a:buFontTx/>
                  <a:buNone/>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Given constraints on</a:t>
                </a:r>
              </a:p>
              <a:p>
                <a:pPr marL="457200" marR="0" lvl="0" indent="-457200" algn="just"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the maximal computation time </a:t>
                </a:r>
                <a14:m>
                  <m:oMath xmlns:m="http://schemas.openxmlformats.org/officeDocument/2006/math">
                    <m:sSub>
                      <m:sSubPr>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cs typeface="Gill Sans Light"/>
                          </a:rPr>
                          <m:t>𝑇</m:t>
                        </m:r>
                      </m:e>
                      <m:sub>
                        <m:r>
                          <m:rPr>
                            <m:sty m:val="p"/>
                          </m:rP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cs typeface="Gill Sans Light"/>
                          </a:rPr>
                          <m:t>max</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t>
                </a:r>
              </a:p>
              <a:p>
                <a:pPr marL="457200" marR="0" lvl="0" indent="-457200" algn="just"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the maximal training set size </a:t>
                </a:r>
                <a14:m>
                  <m:oMath xmlns:m="http://schemas.openxmlformats.org/officeDocument/2006/math">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cs typeface="Gill Sans Light"/>
                          </a:rPr>
                          <m:t>𝑛</m:t>
                        </m:r>
                      </m:e>
                      <m:sub>
                        <m:r>
                          <m:rPr>
                            <m:sty m:val="p"/>
                          </m:rP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cs typeface="Gill Sans Light"/>
                          </a:rPr>
                          <m:t>max</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
                    <a:srgbClr val="0070C0"/>
                  </a:buClr>
                  <a:buSzTx/>
                  <a:buFontTx/>
                  <a:buNone/>
                  <a:tabLst/>
                  <a:defRPr/>
                </a:pPr>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
                    <a:srgbClr val="0070C0"/>
                  </a:buClr>
                  <a:buSzTx/>
                  <a:buFontTx/>
                  <a:buNone/>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Tradeoff involving the size of the family of functions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the optimization accuracy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𝜌</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and the number of examples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cs typeface="Gill Sans Light"/>
                      </a:rPr>
                      <m:t>𝑛</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effectively processed by the optimization algorithm.</a:t>
                </a:r>
              </a:p>
              <a:p>
                <a:pPr marL="0" marR="0" lvl="0" indent="0" algn="l" defTabSz="914400" rtl="0" eaLnBrk="0" fontAlgn="base" latinLnBrk="0" hangingPunct="0">
                  <a:lnSpc>
                    <a:spcPct val="100000"/>
                  </a:lnSpc>
                  <a:spcBef>
                    <a:spcPct val="0"/>
                  </a:spcBef>
                  <a:spcAft>
                    <a:spcPct val="0"/>
                  </a:spcAft>
                  <a:buClr>
                    <a:srgbClr val="0070C0"/>
                  </a:buClr>
                  <a:buSzTx/>
                  <a:buFontTx/>
                  <a:buNone/>
                  <a:tabLst/>
                  <a:defRPr/>
                </a:pPr>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
                    <a:srgbClr val="0070C0"/>
                  </a:buClr>
                  <a:buSzTx/>
                  <a:buFontTx/>
                  <a:buNone/>
                  <a:tabLst/>
                  <a:defRPr/>
                </a:pPr>
                <a14:m>
                  <m:oMath xmlns:m="http://schemas.openxmlformats.org/officeDocument/2006/math">
                    <m:func>
                      <m:func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uncPr>
                      <m:fName>
                        <m:limLow>
                          <m:limLow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limLow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min</m:t>
                            </m:r>
                          </m:e>
                          <m:lim>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Gill Sans Light"/>
                              </a:rPr>
                              <m:t>𝜌</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𝑛</m:t>
                            </m:r>
                          </m:lim>
                        </m:limLow>
                      </m:fName>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ℰ</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ℰ</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rPr>
                              <m:t>app</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ℰ</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est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ℰ</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opt</m:t>
                            </m:r>
                          </m:sub>
                        </m:sSub>
                        <m:r>
                          <m:rPr>
                            <m:nor/>
                          </m:rPr>
                          <a:rPr kumimoji="0" lang="en-US" sz="1800" b="0" i="0" u="none" strike="noStrike" kern="1200" cap="none" spc="0" normalizeH="0" baseline="0" noProof="0" dirty="0">
                            <a:ln>
                              <a:noFill/>
                            </a:ln>
                            <a:solidFill>
                              <a:srgbClr val="000000"/>
                            </a:solidFill>
                            <a:effectLst/>
                            <a:uLnTx/>
                            <a:uFillTx/>
                            <a:cs typeface="Arial" panose="020B0604020202020204" pitchFamily="34" charset="0"/>
                          </a:rPr>
                          <m:t> </m:t>
                        </m:r>
                      </m:e>
                    </m:func>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subject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to</m:t>
                    </m:r>
                    <m:sSub>
                      <m:sSub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𝑛</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cs typeface="Gill Sans Light"/>
                          </a:rPr>
                          <m:t>𝑛</m:t>
                        </m:r>
                      </m:e>
                      <m:sub>
                        <m:r>
                          <m:rPr>
                            <m:sty m:val="p"/>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cs typeface="Gill Sans Light"/>
                          </a:rPr>
                          <m:t>max</m:t>
                        </m:r>
                      </m:sub>
                    </m:sSub>
                  </m:oMath>
                </a14:m>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and </a:t>
                </a:r>
                <a14:m>
                  <m:oMath xmlns:m="http://schemas.openxmlformats.org/officeDocument/2006/math">
                    <m:sSub>
                      <m:sSub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𝑇</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Gill Sans Light"/>
                          </a:rPr>
                          <m:t>𝜌</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Gill Sans Light"/>
                          </a:rPr>
                          <m:t>𝑛</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cs typeface="Gill Sans Light"/>
                          </a:rPr>
                          <m:t>𝑇</m:t>
                        </m:r>
                      </m:e>
                      <m:sub>
                        <m:r>
                          <m:rPr>
                            <m:sty m:val="p"/>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cs typeface="Gill Sans Light"/>
                          </a:rPr>
                          <m:t>max</m:t>
                        </m:r>
                      </m:sub>
                    </m:sSub>
                  </m:oMath>
                </a14:m>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just"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70C0"/>
                    </a:solidFill>
                    <a:effectLst/>
                    <a:uLnTx/>
                    <a:uFillTx/>
                    <a:cs typeface="Arial" panose="020B0604020202020204" pitchFamily="34" charset="0"/>
                  </a:rPr>
                  <a:t>Small-scale learning problems:  </a:t>
                </a: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constrained by the maximal number of examples </a:t>
                </a:r>
                <a14:m>
                  <m:oMath xmlns:m="http://schemas.openxmlformats.org/officeDocument/2006/math">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cs typeface="Gill Sans Light"/>
                          </a:rPr>
                          <m:t>𝑛</m:t>
                        </m:r>
                      </m:e>
                      <m:sub>
                        <m:r>
                          <m:rPr>
                            <m:sty m:val="p"/>
                          </m:rP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cs typeface="Gill Sans Light"/>
                          </a:rPr>
                          <m:t>max</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Since computing time is not an issue, we can reduce </a:t>
                </a:r>
                <a14:m>
                  <m:oMath xmlns:m="http://schemas.openxmlformats.org/officeDocument/2006/math">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ℰ</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opt</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to insignificant levels by choosing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Gill Sans Light"/>
                      </a:rPr>
                      <m:t>𝜌</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arbitrarily small, and we can minimize the estimation error </a:t>
                </a:r>
                <a14:m>
                  <m:oMath xmlns:m="http://schemas.openxmlformats.org/officeDocument/2006/math">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ℰ</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est</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by choosing </a:t>
                </a:r>
                <a14:m>
                  <m:oMath xmlns:m="http://schemas.openxmlformats.org/officeDocument/2006/math">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 </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𝑛</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cs typeface="Gill Sans Light"/>
                          </a:rPr>
                          <m:t>𝑛</m:t>
                        </m:r>
                      </m:e>
                      <m:sub>
                        <m:r>
                          <m:rPr>
                            <m:sty m:val="p"/>
                          </m:rP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cs typeface="Gill Sans Light"/>
                          </a:rPr>
                          <m:t>max</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(approximation-estimation tradeoff)</a:t>
                </a:r>
              </a:p>
              <a:p>
                <a:pPr marL="457200" marR="0" lvl="0" indent="-457200" algn="just"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just"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70C0"/>
                    </a:solidFill>
                    <a:effectLst/>
                    <a:uLnTx/>
                    <a:uFillTx/>
                    <a:cs typeface="Arial" panose="020B0604020202020204" pitchFamily="34" charset="0"/>
                  </a:rPr>
                  <a:t>Large-scale learning problems:</a:t>
                </a: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constrained by </a:t>
                </a:r>
                <a14:m>
                  <m:oMath xmlns:m="http://schemas.openxmlformats.org/officeDocument/2006/math">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cs typeface="Gill Sans Light"/>
                          </a:rPr>
                          <m:t>𝑇</m:t>
                        </m:r>
                      </m:e>
                      <m:sub>
                        <m:r>
                          <m:rPr>
                            <m:sty m:val="p"/>
                          </m:rP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cs typeface="Gill Sans Light"/>
                          </a:rPr>
                          <m:t>max</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usually because the supply of training examples is very large. Approximate optimization can achieve better expected risk because more training examples can be processed during the allowed time. The specifics depend on the computational properties of the chosen optimization algorithm. </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70C0"/>
                  </a:solidFill>
                  <a:effectLst/>
                  <a:uLnTx/>
                  <a:uFillTx/>
                  <a:cs typeface="Arial" panose="020B060402020202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88032" y="1051275"/>
                <a:ext cx="8388423" cy="5433026"/>
              </a:xfrm>
              <a:prstGeom prst="rect">
                <a:avLst/>
              </a:prstGeom>
              <a:blipFill>
                <a:blip r:embed="rId4"/>
                <a:stretch>
                  <a:fillRect l="-363" t="-336" r="-436"/>
                </a:stretch>
              </a:blipFill>
            </p:spPr>
            <p:txBody>
              <a:bodyPr/>
              <a:lstStyle/>
              <a:p>
                <a:r>
                  <a:rPr lang="en-US">
                    <a:noFill/>
                  </a:rPr>
                  <a:t> </a:t>
                </a:r>
              </a:p>
            </p:txBody>
          </p:sp>
        </mc:Fallback>
      </mc:AlternateContent>
      <p:sp>
        <p:nvSpPr>
          <p:cNvPr id="6" name="Title 5"/>
          <p:cNvSpPr>
            <a:spLocks noGrp="1"/>
          </p:cNvSpPr>
          <p:nvPr>
            <p:ph type="title"/>
          </p:nvPr>
        </p:nvSpPr>
        <p:spPr/>
        <p:txBody>
          <a:bodyPr/>
          <a:lstStyle/>
          <a:p>
            <a:r>
              <a:rPr lang="en-US" dirty="0">
                <a:latin typeface="Arial" panose="020B0604020202020204" pitchFamily="34" charset="0"/>
                <a:cs typeface="Arial" panose="020B0604020202020204" pitchFamily="34" charset="0"/>
              </a:rPr>
              <a:t>Empirical Risk Minimization</a:t>
            </a:r>
          </a:p>
        </p:txBody>
      </p:sp>
      <p:sp>
        <p:nvSpPr>
          <p:cNvPr id="17" name="Date Placeholder 3"/>
          <p:cNvSpPr>
            <a:spLocks noGrp="1"/>
          </p:cNvSpPr>
          <p:nvPr>
            <p:ph type="dt" sz="quarter" idx="10"/>
          </p:nvPr>
        </p:nvSpPr>
        <p:spPr>
          <a:xfrm>
            <a:off x="2124075" y="6524625"/>
            <a:ext cx="1079500" cy="19685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8" name="Slide Number Placeholder 5"/>
          <p:cNvSpPr>
            <a:spLocks noGrp="1"/>
          </p:cNvSpPr>
          <p:nvPr>
            <p:ph type="sldNum" sz="quarter" idx="12"/>
          </p:nvPr>
        </p:nvSpPr>
        <p:spPr>
          <a:xfrm>
            <a:off x="5867400" y="6524625"/>
            <a:ext cx="719138" cy="196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14</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9"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Tree>
    <p:extLst>
      <p:ext uri="{BB962C8B-B14F-4D97-AF65-F5344CB8AC3E}">
        <p14:creationId xmlns:p14="http://schemas.microsoft.com/office/powerpoint/2010/main" val="1275384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250825" y="1052736"/>
            <a:ext cx="8642350" cy="5111750"/>
          </a:xfrm>
          <a:ln w="25400">
            <a:solidFill>
              <a:srgbClr val="002060"/>
            </a:solidFill>
          </a:ln>
        </p:spPr>
        <p:txBody>
          <a:bodyPr/>
          <a:lstStyle/>
          <a:p>
            <a:pPr marL="0" indent="0" algn="ctr">
              <a:buFont typeface="Wingdings" panose="05000000000000000000" pitchFamily="2" charset="2"/>
              <a:buNone/>
            </a:pPr>
            <a:r>
              <a:rPr lang="en-US" altLang="en-US" sz="3800" dirty="0">
                <a:solidFill>
                  <a:srgbClr val="002060"/>
                </a:solidFill>
                <a:latin typeface="Koufi Bold" pitchFamily="49" charset="0"/>
              </a:rPr>
              <a:t>(Unconstrained) Optimization </a:t>
            </a:r>
          </a:p>
          <a:p>
            <a:pPr marL="0" indent="0" algn="ctr">
              <a:buFont typeface="Wingdings" panose="05000000000000000000" pitchFamily="2" charset="2"/>
              <a:buNone/>
            </a:pPr>
            <a:r>
              <a:rPr lang="en-US" altLang="en-US" sz="3800" dirty="0">
                <a:solidFill>
                  <a:srgbClr val="002060"/>
                </a:solidFill>
                <a:latin typeface="Koufi Bold" pitchFamily="49" charset="0"/>
              </a:rPr>
              <a:t>Gradient Descent Methods</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78F90F9-E3F5-4B44-87CC-2036AC35EDDC}"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r>
              <a:rPr kumimoji="0" lang="fr-FR" sz="800" b="0" i="0" u="none" strike="noStrike" kern="1200" cap="none" spc="0" normalizeH="0" baseline="0" noProof="0">
                <a:ln>
                  <a:noFill/>
                </a:ln>
                <a:solidFill>
                  <a:srgbClr val="808080"/>
                </a:solidFill>
                <a:effectLst/>
                <a:uLnTx/>
                <a:uFillTx/>
                <a:latin typeface="Eurostile LT Std"/>
                <a:ea typeface="+mn-ea"/>
                <a:cs typeface="+mn-cs"/>
              </a:rPr>
              <a:t> - </a:t>
            </a:r>
          </a:p>
        </p:txBody>
      </p:sp>
      <p:sp>
        <p:nvSpPr>
          <p:cNvPr id="2048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804BA24F-0941-4ECA-82F1-2323B001F568}"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6"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Tree>
    <p:extLst>
      <p:ext uri="{BB962C8B-B14F-4D97-AF65-F5344CB8AC3E}">
        <p14:creationId xmlns:p14="http://schemas.microsoft.com/office/powerpoint/2010/main" val="991409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Lipschitz continuity</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16</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2" y="980728"/>
                <a:ext cx="9646147"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Intuitively, a Lipschitz continuous function is bounded in how fast it can change.</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Does not need to be differentiable, but a differentiable function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𝑓</m:t>
                    </m:r>
                  </m:oMath>
                </a14:m>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a:t>
                </a:r>
                <a:r>
                  <a:rPr kumimoji="0" lang="en-US" sz="14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-Lipschitz continuous </a:t>
                </a:r>
                <a:r>
                  <a:rPr kumimoji="0" lang="en-US" sz="1400" b="0" i="1"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iff</a:t>
                </a:r>
                <a:endParaRPr kumimoji="0" lang="en-US" sz="14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dom</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𝐿</m:t>
                    </m:r>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4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first order condition</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for Lipschitz continuity)</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Special case of continuity: all Lipschitz continuous functions are continuous, but not all continuous functions are Lipschitz continuous</a:t>
                </a: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2" y="980728"/>
                <a:ext cx="9646147" cy="648072"/>
              </a:xfrm>
              <a:prstGeom prst="rect">
                <a:avLst/>
              </a:prstGeom>
              <a:blipFill>
                <a:blip r:embed="rId3"/>
                <a:stretch>
                  <a:fillRect b="-731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9512" y="4536442"/>
                <a:ext cx="3348037" cy="47673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If </a:t>
                </a:r>
                <a14:m>
                  <m:oMath xmlns:m="http://schemas.openxmlformats.org/officeDocument/2006/math">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𝑓</m:t>
                    </m:r>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and </a:t>
                </a:r>
                <a14:m>
                  <m:oMath xmlns:m="http://schemas.openxmlformats.org/officeDocument/2006/math">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𝑔</m:t>
                    </m:r>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(two Lipschitz continuous functions) change as fast as they can, then </a:t>
                </a: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rPr>
                          <m:t>𝐿</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rPr>
                          <m:t>𝑓</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rPr>
                      <m:t>&gt;</m:t>
                    </m:r>
                    <m:sSub>
                      <m:sSubPr>
                        <m:ctrlPr>
                          <a:rPr kumimoji="0" lang="en-US" sz="1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200" b="0" i="1" u="none" strike="noStrike" kern="1200" cap="none" spc="0" normalizeH="0" baseline="0" noProof="0">
                            <a:ln>
                              <a:noFill/>
                            </a:ln>
                            <a:solidFill>
                              <a:srgbClr val="000000"/>
                            </a:solidFill>
                            <a:effectLst/>
                            <a:uLnTx/>
                            <a:uFillTx/>
                            <a:latin typeface="Cambria Math" panose="02040503050406030204" pitchFamily="18" charset="0"/>
                          </a:rPr>
                          <m:t>𝐿</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rPr>
                          <m:t>𝑔</m:t>
                        </m:r>
                      </m:sub>
                    </m:sSub>
                  </m:oMath>
                </a14:m>
                <a:endParaRPr kumimoji="0" lang="en-US" sz="12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79512" y="4536442"/>
                <a:ext cx="3348037" cy="476734"/>
              </a:xfrm>
              <a:prstGeom prst="rect">
                <a:avLst/>
              </a:prstGeom>
              <a:blipFill>
                <a:blip r:embed="rId4"/>
                <a:stretch>
                  <a:fillRect t="-1282" b="-5128"/>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184381" y="2420888"/>
            <a:ext cx="3235491" cy="2105448"/>
          </a:xfrm>
          <a:prstGeom prst="rect">
            <a:avLst/>
          </a:prstGeom>
        </p:spPr>
      </p:pic>
      <mc:AlternateContent xmlns:mc="http://schemas.openxmlformats.org/markup-compatibility/2006" xmlns:a14="http://schemas.microsoft.com/office/drawing/2010/main">
        <mc:Choice Requires="a14">
          <p:sp>
            <p:nvSpPr>
              <p:cNvPr id="26" name="TextBox 25"/>
              <p:cNvSpPr txBox="1"/>
              <p:nvPr/>
            </p:nvSpPr>
            <p:spPr>
              <a:xfrm>
                <a:off x="4256160" y="4579310"/>
                <a:ext cx="506581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The value of </a:t>
                </a: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L</a:t>
                </a: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increases with </a:t>
                </a:r>
                <a:r>
                  <a:rPr kumimoji="0" lang="el-GR" sz="1200" b="0" i="0" u="none" strike="noStrike" kern="1200" cap="none" spc="0" normalizeH="0" baseline="0" noProof="0" dirty="0">
                    <a:ln>
                      <a:noFill/>
                    </a:ln>
                    <a:solidFill>
                      <a:srgbClr val="000000"/>
                    </a:solidFill>
                    <a:effectLst/>
                    <a:uLnTx/>
                    <a:uFillTx/>
                    <a:cs typeface="Arial" panose="020B0604020202020204" pitchFamily="34" charset="0"/>
                  </a:rPr>
                  <a:t>λ</a:t>
                </a: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As </a:t>
                </a:r>
                <a:r>
                  <a:rPr kumimoji="0" lang="el-GR" sz="1200" b="0" i="0" u="none" strike="noStrike" kern="1200" cap="none" spc="0" normalizeH="0" baseline="0" noProof="0" dirty="0">
                    <a:ln>
                      <a:noFill/>
                    </a:ln>
                    <a:solidFill>
                      <a:srgbClr val="000000"/>
                    </a:solidFill>
                    <a:effectLst/>
                    <a:uLnTx/>
                    <a:uFillTx/>
                    <a:cs typeface="Arial" panose="020B0604020202020204" pitchFamily="34" charset="0"/>
                  </a:rPr>
                  <a:t>λ </a:t>
                </a: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increases, function gets closer to discontinuity (</a:t>
                </a:r>
                <a:r>
                  <a:rPr kumimoji="0" lang="el-GR" sz="1200" b="0" i="0" u="none" strike="noStrike" kern="1200" cap="none" spc="0" normalizeH="0" baseline="0" noProof="0" dirty="0">
                    <a:ln>
                      <a:noFill/>
                    </a:ln>
                    <a:solidFill>
                      <a:srgbClr val="000000"/>
                    </a:solidFill>
                    <a:effectLst/>
                    <a:uLnTx/>
                    <a:uFillTx/>
                    <a:cs typeface="Arial" panose="020B0604020202020204" pitchFamily="34" charset="0"/>
                  </a:rPr>
                  <a:t>λ</a:t>
                </a:r>
                <a14:m>
                  <m:oMath xmlns:m="http://schemas.openxmlformats.org/officeDocument/2006/math">
                    <m:r>
                      <a:rPr kumimoji="0" lang="el-GR"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step function – not Lipschitz continuous for any </a:t>
                </a: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L</a:t>
                </a: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a:t>
                </a:r>
              </a:p>
            </p:txBody>
          </p:sp>
        </mc:Choice>
        <mc:Fallback xmlns="">
          <p:sp>
            <p:nvSpPr>
              <p:cNvPr id="26" name="TextBox 25"/>
              <p:cNvSpPr txBox="1">
                <a:spLocks noRot="1" noChangeAspect="1" noMove="1" noResize="1" noEditPoints="1" noAdjustHandles="1" noChangeArrowheads="1" noChangeShapeType="1" noTextEdit="1"/>
              </p:cNvSpPr>
              <p:nvPr/>
            </p:nvSpPr>
            <p:spPr>
              <a:xfrm>
                <a:off x="4256160" y="4579310"/>
                <a:ext cx="5065816" cy="461665"/>
              </a:xfrm>
              <a:prstGeom prst="rect">
                <a:avLst/>
              </a:prstGeom>
              <a:blipFill>
                <a:blip r:embed="rId6"/>
                <a:stretch>
                  <a:fillRect t="-1316" b="-7895"/>
                </a:stretch>
              </a:blipFill>
            </p:spPr>
            <p:txBody>
              <a:bodyPr/>
              <a:lstStyle/>
              <a:p>
                <a:r>
                  <a:rPr lang="en-US">
                    <a:noFill/>
                  </a:rPr>
                  <a:t> </a:t>
                </a:r>
              </a:p>
            </p:txBody>
          </p:sp>
        </mc:Fallback>
      </mc:AlternateContent>
      <p:pic>
        <p:nvPicPr>
          <p:cNvPr id="8" name="Picture 7"/>
          <p:cNvPicPr>
            <a:picLocks noChangeAspect="1"/>
          </p:cNvPicPr>
          <p:nvPr/>
        </p:nvPicPr>
        <p:blipFill>
          <a:blip r:embed="rId7"/>
          <a:stretch>
            <a:fillRect/>
          </a:stretch>
        </p:blipFill>
        <p:spPr>
          <a:xfrm>
            <a:off x="4256160" y="2278238"/>
            <a:ext cx="4522171" cy="2301072"/>
          </a:xfrm>
          <a:prstGeom prst="rect">
            <a:avLst/>
          </a:prstGeom>
        </p:spPr>
      </p:pic>
      <p:pic>
        <p:nvPicPr>
          <p:cNvPr id="10" name="Picture 9"/>
          <p:cNvPicPr>
            <a:picLocks noChangeAspect="1"/>
          </p:cNvPicPr>
          <p:nvPr/>
        </p:nvPicPr>
        <p:blipFill>
          <a:blip r:embed="rId8"/>
          <a:stretch>
            <a:fillRect/>
          </a:stretch>
        </p:blipFill>
        <p:spPr>
          <a:xfrm>
            <a:off x="4819942" y="2956023"/>
            <a:ext cx="1766596" cy="472751"/>
          </a:xfrm>
          <a:prstGeom prst="rect">
            <a:avLst/>
          </a:prstGeom>
        </p:spPr>
      </p:pic>
      <p:sp>
        <p:nvSpPr>
          <p:cNvPr id="4" name="Rounded Rectangle 3"/>
          <p:cNvSpPr/>
          <p:nvPr/>
        </p:nvSpPr>
        <p:spPr bwMode="auto">
          <a:xfrm>
            <a:off x="179512" y="1062565"/>
            <a:ext cx="8784976" cy="82495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5" name="TextBox 4"/>
              <p:cNvSpPr txBox="1"/>
              <p:nvPr/>
            </p:nvSpPr>
            <p:spPr>
              <a:xfrm>
                <a:off x="683568" y="1123936"/>
                <a:ext cx="7776864"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0000"/>
                    </a:solidFill>
                    <a:effectLst/>
                    <a:uLnTx/>
                    <a:uFillTx/>
                    <a:cs typeface="Arial" panose="020B0604020202020204" pitchFamily="34" charset="0"/>
                  </a:rPr>
                  <a:t>Let</a:t>
                </a: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𝐿</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≥0.</m:t>
                    </m:r>
                  </m:oMath>
                </a14:m>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a:t>
                </a:r>
                <a:r>
                  <a:rPr kumimoji="0" lang="en-US" sz="1600" b="0" i="1" u="none" strike="noStrike" kern="1200" cap="none" spc="0" normalizeH="0" baseline="0" noProof="0" dirty="0">
                    <a:ln>
                      <a:noFill/>
                    </a:ln>
                    <a:solidFill>
                      <a:srgbClr val="000000"/>
                    </a:solidFill>
                    <a:effectLst/>
                    <a:uLnTx/>
                    <a:uFillTx/>
                    <a:cs typeface="Arial" panose="020B0604020202020204" pitchFamily="34" charset="0"/>
                  </a:rPr>
                  <a:t>A real-valued function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𝑓</m:t>
                    </m:r>
                  </m:oMath>
                </a14:m>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a:t>
                </a:r>
                <a:r>
                  <a:rPr kumimoji="0" lang="en-US" sz="1600" b="0" i="1" u="none" strike="noStrike" kern="1200" cap="none" spc="0" normalizeH="0" baseline="0" noProof="0" dirty="0">
                    <a:ln>
                      <a:noFill/>
                    </a:ln>
                    <a:solidFill>
                      <a:srgbClr val="000000"/>
                    </a:solidFill>
                    <a:effectLst/>
                    <a:uLnTx/>
                    <a:uFillTx/>
                    <a:cs typeface="Arial" panose="020B0604020202020204" pitchFamily="34" charset="0"/>
                  </a:rPr>
                  <a:t>is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𝐿</m:t>
                    </m:r>
                  </m:oMath>
                </a14:m>
                <a:r>
                  <a:rPr kumimoji="0" lang="en-US" sz="1600" b="0" i="1" u="none" strike="noStrike" kern="1200" cap="none" spc="0" normalizeH="0" baseline="0" noProof="0" dirty="0">
                    <a:ln>
                      <a:noFill/>
                    </a:ln>
                    <a:solidFill>
                      <a:srgbClr val="000000"/>
                    </a:solidFill>
                    <a:effectLst/>
                    <a:uLnTx/>
                    <a:uFillTx/>
                    <a:cs typeface="Arial" panose="020B0604020202020204" pitchFamily="34" charset="0"/>
                  </a:rPr>
                  <a:t>-Lipschitz continuous </a:t>
                </a:r>
                <a:r>
                  <a:rPr kumimoji="0" lang="en-US" sz="1600" b="0" i="1" u="none" strike="noStrike" kern="1200" cap="none" spc="0" normalizeH="0" baseline="0" noProof="0" dirty="0" err="1">
                    <a:ln>
                      <a:noFill/>
                    </a:ln>
                    <a:solidFill>
                      <a:srgbClr val="000000"/>
                    </a:solidFill>
                    <a:effectLst/>
                    <a:uLnTx/>
                    <a:uFillTx/>
                    <a:cs typeface="Arial" panose="020B0604020202020204" pitchFamily="34" charset="0"/>
                  </a:rPr>
                  <a:t>iff</a:t>
                </a:r>
                <a:r>
                  <a:rPr kumimoji="0" lang="en-US" sz="1600" b="0" i="1" u="none" strike="noStrike" kern="1200" cap="none" spc="0" normalizeH="0" baseline="0" noProof="0" dirty="0">
                    <a:ln>
                      <a:noFill/>
                    </a:ln>
                    <a:solidFill>
                      <a:srgbClr val="000000"/>
                    </a:solidFill>
                    <a:effectLst/>
                    <a:uLnTx/>
                    <a:uFillTx/>
                    <a:cs typeface="Arial" panose="020B0604020202020204" pitchFamily="34" charset="0"/>
                  </a:rPr>
                  <a:t>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𝑦</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dom</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𝑓</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𝑥</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𝑦</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𝐿</m:t>
                      </m:r>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𝑦</m:t>
                          </m:r>
                        </m:e>
                      </m:d>
                    </m:oMath>
                  </m:oMathPara>
                </a14:m>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83568" y="1123936"/>
                <a:ext cx="7776864" cy="646331"/>
              </a:xfrm>
              <a:prstGeom prst="rect">
                <a:avLst/>
              </a:prstGeom>
              <a:blipFill>
                <a:blip r:embed="rId9"/>
                <a:stretch>
                  <a:fillRect l="-392" b="-8491"/>
                </a:stretch>
              </a:blipFill>
            </p:spPr>
            <p:txBody>
              <a:bodyPr/>
              <a:lstStyle/>
              <a:p>
                <a:r>
                  <a:rPr lang="en-US">
                    <a:noFill/>
                  </a:rPr>
                  <a:t> </a:t>
                </a:r>
              </a:p>
            </p:txBody>
          </p:sp>
        </mc:Fallback>
      </mc:AlternateContent>
    </p:spTree>
    <p:extLst>
      <p:ext uri="{BB962C8B-B14F-4D97-AF65-F5344CB8AC3E}">
        <p14:creationId xmlns:p14="http://schemas.microsoft.com/office/powerpoint/2010/main" val="135659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16" end="1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17" end="1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Convex Sets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17</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1" y="4581128"/>
                <a:ext cx="9468172" cy="1440160"/>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 convex subset of </a:t>
                </a:r>
                <a14:m>
                  <m:oMath xmlns:m="http://schemas.openxmlformats.org/officeDocument/2006/math">
                    <m:sSup>
                      <m:sSup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𝑑</m:t>
                        </m:r>
                      </m:sup>
                    </m:sSup>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 </m:t>
                    </m:r>
                  </m:oMath>
                </a14:m>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intersects any line in at most one line segment</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Convex hull</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Convex hull of a set is the smallest convex set that</a:t>
                </a:r>
                <a:r>
                  <a:rPr kumimoji="0" lang="en-US" sz="1400" b="0" i="0" u="none" strike="noStrike" kern="1200" cap="none" spc="0" normalizeH="0" noProof="0" dirty="0">
                    <a:ln>
                      <a:noFill/>
                    </a:ln>
                    <a:solidFill>
                      <a:srgbClr val="000000"/>
                    </a:solidFill>
                    <a:effectLst/>
                    <a:uLnTx/>
                    <a:uFillTx/>
                    <a:latin typeface="Arial" panose="020B0604020202020204" pitchFamily="34" charset="0"/>
                    <a:cs typeface="Arial" panose="020B0604020202020204" pitchFamily="34" charset="0"/>
                  </a:rPr>
                  <a:t> contains it</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Supremum on convex hull  </a:t>
                </a:r>
                <a14:m>
                  <m:oMath xmlns:m="http://schemas.openxmlformats.org/officeDocument/2006/math">
                    <m:func>
                      <m:fun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uncPr>
                      <m:fName>
                        <m:limLow>
                          <m:limLow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limLowPr>
                          <m:e>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sup</m:t>
                            </m:r>
                          </m:e>
                          <m:li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𝑋</m:t>
                            </m:r>
                          </m:lim>
                        </m:limLow>
                      </m:fNa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e>
                    </m:func>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unc>
                      <m:func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funcPr>
                      <m:fName>
                        <m:limLow>
                          <m:limLow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limLow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rPr>
                              <m:t>sup</m:t>
                            </m:r>
                          </m:e>
                          <m:lim>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co</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𝑋</m:t>
                            </m:r>
                          </m:lim>
                        </m:limLow>
                      </m:fName>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e>
                    </m:func>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1" y="4581128"/>
                <a:ext cx="9468172" cy="1440160"/>
              </a:xfrm>
              <a:prstGeom prst="rect">
                <a:avLst/>
              </a:prstGeom>
              <a:blipFill>
                <a:blip r:embed="rId3"/>
                <a:stretch>
                  <a:fillRect b="-17300"/>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5436096" y="3222421"/>
            <a:ext cx="3463216" cy="1187389"/>
          </a:xfrm>
          <a:prstGeom prst="rect">
            <a:avLst/>
          </a:prstGeom>
        </p:spPr>
      </p:pic>
      <p:pic>
        <p:nvPicPr>
          <p:cNvPr id="6" name="Picture 5"/>
          <p:cNvPicPr>
            <a:picLocks noChangeAspect="1"/>
          </p:cNvPicPr>
          <p:nvPr/>
        </p:nvPicPr>
        <p:blipFill>
          <a:blip r:embed="rId5"/>
          <a:stretch>
            <a:fillRect/>
          </a:stretch>
        </p:blipFill>
        <p:spPr>
          <a:xfrm>
            <a:off x="1619672" y="4913147"/>
            <a:ext cx="5225143" cy="671804"/>
          </a:xfrm>
          <a:prstGeom prst="rect">
            <a:avLst/>
          </a:prstGeom>
        </p:spPr>
      </p:pic>
      <p:pic>
        <p:nvPicPr>
          <p:cNvPr id="8" name="Picture 7"/>
          <p:cNvPicPr>
            <a:picLocks noChangeAspect="1"/>
          </p:cNvPicPr>
          <p:nvPr/>
        </p:nvPicPr>
        <p:blipFill>
          <a:blip r:embed="rId6"/>
          <a:stretch>
            <a:fillRect/>
          </a:stretch>
        </p:blipFill>
        <p:spPr>
          <a:xfrm>
            <a:off x="1907704" y="2279188"/>
            <a:ext cx="1990531" cy="622041"/>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4283968" y="2330296"/>
                <a:ext cx="4295496" cy="73866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All convex combinations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𝑧</m:t>
                    </m:r>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 = </m:t>
                    </m:r>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𝜃</m:t>
                    </m:r>
                    <m:r>
                      <a:rPr kumimoji="0" lang="en-US" sz="1400" b="0" i="1" u="none" strike="noStrike" kern="1200" cap="none" spc="0" normalizeH="0" baseline="0" noProof="0" dirty="0" err="1" smtClean="0">
                        <a:ln>
                          <a:noFill/>
                        </a:ln>
                        <a:solidFill>
                          <a:srgbClr val="000000"/>
                        </a:solidFill>
                        <a:effectLst/>
                        <a:uLnTx/>
                        <a:uFillTx/>
                        <a:latin typeface="Cambria Math" panose="02040503050406030204" pitchFamily="18" charset="0"/>
                      </a:rPr>
                      <m:t>𝑥</m:t>
                    </m:r>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+(1−</m:t>
                    </m:r>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𝜃</m:t>
                    </m:r>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𝑦</m:t>
                    </m:r>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 </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of two points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𝑥</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and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𝑦</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lie on the line segment from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𝑥</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to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𝑦</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a:t>
                </a:r>
                <a14:m>
                  <m:oMath xmlns:m="http://schemas.openxmlformats.org/officeDocument/2006/math">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𝜃</m:t>
                    </m:r>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=1</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we get </a:t>
                </a:r>
                <a14:m>
                  <m:oMath xmlns:m="http://schemas.openxmlformats.org/officeDocument/2006/math">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rPr>
                      <m:t>𝑥</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a:t>
                </a:r>
                <a14:m>
                  <m:oMath xmlns:m="http://schemas.openxmlformats.org/officeDocument/2006/math">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𝜃</m:t>
                    </m:r>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=0</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we get </a:t>
                </a:r>
                <a14:m>
                  <m:oMath xmlns:m="http://schemas.openxmlformats.org/officeDocument/2006/math">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rPr>
                      <m:t>𝑦</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a:t>
                </a:r>
              </a:p>
            </p:txBody>
          </p:sp>
        </mc:Choice>
        <mc:Fallback xmlns="">
          <p:sp>
            <p:nvSpPr>
              <p:cNvPr id="9" name="TextBox 8"/>
              <p:cNvSpPr txBox="1">
                <a:spLocks noRot="1" noChangeAspect="1" noMove="1" noResize="1" noEditPoints="1" noAdjustHandles="1" noChangeArrowheads="1" noChangeShapeType="1" noTextEdit="1"/>
              </p:cNvSpPr>
              <p:nvPr/>
            </p:nvSpPr>
            <p:spPr>
              <a:xfrm>
                <a:off x="4283968" y="2330296"/>
                <a:ext cx="4295496" cy="738664"/>
              </a:xfrm>
              <a:prstGeom prst="rect">
                <a:avLst/>
              </a:prstGeom>
              <a:blipFill>
                <a:blip r:embed="rId7"/>
                <a:stretch>
                  <a:fillRect l="-426" t="-826" b="-8264"/>
                </a:stretch>
              </a:blipFill>
            </p:spPr>
            <p:txBody>
              <a:bodyPr/>
              <a:lstStyle/>
              <a:p>
                <a:r>
                  <a:rPr lang="en-US">
                    <a:noFill/>
                  </a:rPr>
                  <a:t> </a:t>
                </a:r>
              </a:p>
            </p:txBody>
          </p:sp>
        </mc:Fallback>
      </mc:AlternateContent>
      <p:sp>
        <p:nvSpPr>
          <p:cNvPr id="4" name="Rounded Rectangle 3"/>
          <p:cNvSpPr/>
          <p:nvPr/>
        </p:nvSpPr>
        <p:spPr bwMode="auto">
          <a:xfrm>
            <a:off x="197984" y="3111239"/>
            <a:ext cx="4950080" cy="140417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5" name="TextBox 4"/>
              <p:cNvSpPr txBox="1"/>
              <p:nvPr/>
            </p:nvSpPr>
            <p:spPr>
              <a:xfrm>
                <a:off x="365334" y="3267969"/>
                <a:ext cx="4735884" cy="10772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1" u="none" strike="noStrike" kern="1200" cap="none" spc="0" normalizeH="0" baseline="0" noProof="0" dirty="0">
                    <a:ln>
                      <a:noFill/>
                    </a:ln>
                    <a:solidFill>
                      <a:srgbClr val="000000"/>
                    </a:solidFill>
                    <a:effectLst/>
                    <a:uLnTx/>
                    <a:uFillTx/>
                    <a:cs typeface="Arial" panose="020B0604020202020204" pitchFamily="34" charset="0"/>
                  </a:rPr>
                  <a:t>Convex Set</a:t>
                </a:r>
                <a:r>
                  <a:rPr kumimoji="0" lang="en-US" sz="1600" b="0" i="1" u="none" strike="noStrike" kern="1200" cap="none" spc="0" normalizeH="0" baseline="0" noProof="0" dirty="0">
                    <a:ln>
                      <a:noFill/>
                    </a:ln>
                    <a:solidFill>
                      <a:srgbClr val="000000"/>
                    </a:solidFill>
                    <a:effectLst/>
                    <a:uLnTx/>
                    <a:uFillTx/>
                    <a:cs typeface="Arial" panose="020B0604020202020204" pitchFamily="34" charset="0"/>
                  </a:rPr>
                  <a:t>:</a:t>
                </a:r>
                <a:r>
                  <a:rPr kumimoji="0" lang="en-US" sz="1600" b="1" i="1" u="none" strike="noStrike" kern="1200" cap="none" spc="0" normalizeH="0" baseline="0" noProof="0" dirty="0">
                    <a:ln>
                      <a:noFill/>
                    </a:ln>
                    <a:solidFill>
                      <a:srgbClr val="000000"/>
                    </a:solidFill>
                    <a:effectLst/>
                    <a:uLnTx/>
                    <a:uFillTx/>
                    <a:cs typeface="Arial" panose="020B0604020202020204" pitchFamily="34" charset="0"/>
                  </a:rPr>
                  <a:t>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𝒳</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is a convex set if the convex combination of any two points in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𝒳</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is also in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𝒳</m:t>
                    </m:r>
                  </m:oMath>
                </a14:m>
                <a:endParaRPr kumimoji="0" lang="en-US" sz="1600" b="0" i="0" u="none" strike="noStrike" kern="1200" cap="none" spc="0" normalizeH="0" baseline="0" noProof="0" dirty="0">
                  <a:ln>
                    <a:noFill/>
                  </a:ln>
                  <a:solidFill>
                    <a:srgbClr val="000000"/>
                  </a:solidFill>
                  <a:effectLst/>
                  <a:uLnTx/>
                  <a:uFillTx/>
                  <a:ea typeface="Cambria Math" panose="020405030504060302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𝑦</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𝒳</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d>
                        <m:dPr>
                          <m:begChr m:val="["/>
                          <m:end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0, 1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𝑧</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𝑦</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𝒳</m:t>
                      </m:r>
                    </m:oMath>
                  </m:oMathPara>
                </a14:m>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65334" y="3267969"/>
                <a:ext cx="4735884" cy="1077218"/>
              </a:xfrm>
              <a:prstGeom prst="rect">
                <a:avLst/>
              </a:prstGeom>
              <a:blipFill>
                <a:blip r:embed="rId8"/>
                <a:stretch>
                  <a:fillRect l="-772" t="-1695" b="-1130"/>
                </a:stretch>
              </a:blipFill>
            </p:spPr>
            <p:txBody>
              <a:bodyPr/>
              <a:lstStyle/>
              <a:p>
                <a:r>
                  <a:rPr lang="en-US">
                    <a:noFill/>
                  </a:rPr>
                  <a:t> </a:t>
                </a:r>
              </a:p>
            </p:txBody>
          </p:sp>
        </mc:Fallback>
      </mc:AlternateContent>
      <p:sp>
        <p:nvSpPr>
          <p:cNvPr id="10" name="Rounded Rectangle 9"/>
          <p:cNvSpPr/>
          <p:nvPr/>
        </p:nvSpPr>
        <p:spPr bwMode="auto">
          <a:xfrm>
            <a:off x="197984" y="1052736"/>
            <a:ext cx="8701328" cy="1212775"/>
          </a:xfrm>
          <a:prstGeom prst="roundRect">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11" name="TextBox 10"/>
              <p:cNvSpPr txBox="1"/>
              <p:nvPr/>
            </p:nvSpPr>
            <p:spPr>
              <a:xfrm>
                <a:off x="365334" y="1126972"/>
                <a:ext cx="8353237" cy="108247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1" u="none" strike="noStrike" kern="1200" cap="none" spc="0" normalizeH="0" baseline="0" noProof="0" dirty="0">
                    <a:ln>
                      <a:noFill/>
                    </a:ln>
                    <a:solidFill>
                      <a:srgbClr val="000000"/>
                    </a:solidFill>
                    <a:effectLst/>
                    <a:uLnTx/>
                    <a:uFillTx/>
                    <a:cs typeface="Arial" panose="020B0604020202020204" pitchFamily="34" charset="0"/>
                  </a:rPr>
                  <a:t>Convex combination</a:t>
                </a: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If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𝑧</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𝑑</m:t>
                        </m:r>
                      </m:sup>
                    </m:sSup>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is a linear combination of </a:t>
                </a:r>
                <a14:m>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2</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𝑛</m:t>
                        </m:r>
                      </m:sub>
                    </m:s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𝑑</m:t>
                        </m:r>
                      </m:sup>
                    </m:sSup>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and the coefficients are non-negative and sum to 1, then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𝑧</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is a convex combination of </a:t>
                </a:r>
                <a14:m>
                  <m:oMath xmlns:m="http://schemas.openxmlformats.org/officeDocument/2006/math">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1</m:t>
                        </m:r>
                      </m:sub>
                    </m:s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2</m:t>
                        </m:r>
                      </m:sub>
                    </m:s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𝑛</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t>
                </a:r>
                <a:endParaRPr kumimoji="0" lang="en-US" sz="10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𝑧</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nary>
                      <m:nary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naryPr>
                      <m:sub>
                        <m:r>
                          <m:rPr>
                            <m:brk m:alnAt="23"/>
                          </m:r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sub>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𝑛</m:t>
                        </m:r>
                      </m:sup>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𝑖</m:t>
                            </m:r>
                          </m:sub>
                        </m:sSub>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𝑖</m:t>
                            </m:r>
                          </m:sub>
                        </m:sSub>
                      </m:e>
                    </m:nary>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where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d>
                      <m:dPr>
                        <m:begChr m:val="{"/>
                        <m:end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𝑛</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≥0</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and  </a:t>
                </a:r>
                <a14:m>
                  <m:oMath xmlns:m="http://schemas.openxmlformats.org/officeDocument/2006/math">
                    <m:nary>
                      <m:naryPr>
                        <m: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naryPr>
                      <m:sub>
                        <m:r>
                          <m:rPr>
                            <m:brk m:alnAt="23"/>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sub>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sup>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e>
                    </m:nary>
                  </m:oMath>
                </a14:m>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65334" y="1126972"/>
                <a:ext cx="8353237" cy="1082476"/>
              </a:xfrm>
              <a:prstGeom prst="rect">
                <a:avLst/>
              </a:prstGeom>
              <a:blipFill>
                <a:blip r:embed="rId9"/>
                <a:stretch>
                  <a:fillRect l="-438" t="-1130" b="-53672"/>
                </a:stretch>
              </a:blipFill>
            </p:spPr>
            <p:txBody>
              <a:bodyPr/>
              <a:lstStyle/>
              <a:p>
                <a:r>
                  <a:rPr lang="en-US">
                    <a:noFill/>
                  </a:rPr>
                  <a:t> </a:t>
                </a:r>
              </a:p>
            </p:txBody>
          </p:sp>
        </mc:Fallback>
      </mc:AlternateContent>
    </p:spTree>
    <p:extLst>
      <p:ext uri="{BB962C8B-B14F-4D97-AF65-F5344CB8AC3E}">
        <p14:creationId xmlns:p14="http://schemas.microsoft.com/office/powerpoint/2010/main" val="208828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Convex Functions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18</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9" name="Content Placeholder 2"/>
          <p:cNvSpPr txBox="1">
            <a:spLocks/>
          </p:cNvSpPr>
          <p:nvPr/>
        </p:nvSpPr>
        <p:spPr>
          <a:xfrm>
            <a:off x="-269912" y="5589361"/>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Convex functions are those whose </a:t>
            </a:r>
            <a:r>
              <a:rPr kumimoji="0" lang="en-US" sz="14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epigraph</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a convex set</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4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epigraph: set of all points above the graph</a:t>
            </a:r>
            <a:endParaRPr kumimoji="0" lang="en-US" sz="16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4326" y="2204864"/>
            <a:ext cx="4402536" cy="2596750"/>
          </a:xfrm>
          <a:prstGeom prst="rect">
            <a:avLst/>
          </a:prstGeom>
        </p:spPr>
      </p:pic>
      <p:pic>
        <p:nvPicPr>
          <p:cNvPr id="11" name="Picture 10"/>
          <p:cNvPicPr>
            <a:picLocks noChangeAspect="1"/>
          </p:cNvPicPr>
          <p:nvPr/>
        </p:nvPicPr>
        <p:blipFill>
          <a:blip r:embed="rId4"/>
          <a:stretch>
            <a:fillRect/>
          </a:stretch>
        </p:blipFill>
        <p:spPr>
          <a:xfrm>
            <a:off x="4700710" y="2276872"/>
            <a:ext cx="4407794" cy="2489319"/>
          </a:xfrm>
          <a:prstGeom prst="rect">
            <a:avLst/>
          </a:prstGeom>
        </p:spPr>
      </p:pic>
      <p:pic>
        <p:nvPicPr>
          <p:cNvPr id="13" name="Picture 12"/>
          <p:cNvPicPr>
            <a:picLocks noChangeAspect="1"/>
          </p:cNvPicPr>
          <p:nvPr/>
        </p:nvPicPr>
        <p:blipFill>
          <a:blip r:embed="rId5"/>
          <a:stretch>
            <a:fillRect/>
          </a:stretch>
        </p:blipFill>
        <p:spPr>
          <a:xfrm>
            <a:off x="5758556" y="5514798"/>
            <a:ext cx="858776" cy="797197"/>
          </a:xfrm>
          <a:prstGeom prst="rect">
            <a:avLst/>
          </a:prstGeom>
        </p:spPr>
      </p:pic>
      <p:sp>
        <p:nvSpPr>
          <p:cNvPr id="14" name="Rounded Rectangle 13"/>
          <p:cNvSpPr/>
          <p:nvPr/>
        </p:nvSpPr>
        <p:spPr bwMode="auto">
          <a:xfrm>
            <a:off x="251520" y="1055151"/>
            <a:ext cx="8568952" cy="111206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15" name="TextBox 14"/>
              <p:cNvSpPr txBox="1"/>
              <p:nvPr/>
            </p:nvSpPr>
            <p:spPr>
              <a:xfrm>
                <a:off x="418870" y="1052736"/>
                <a:ext cx="8257586" cy="10816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1" u="none" strike="noStrike" kern="1200" cap="none" spc="0" normalizeH="0" baseline="0" noProof="0" dirty="0">
                    <a:ln>
                      <a:noFill/>
                    </a:ln>
                    <a:solidFill>
                      <a:srgbClr val="000000"/>
                    </a:solidFill>
                    <a:effectLst/>
                    <a:uLnTx/>
                    <a:uFillTx/>
                    <a:cs typeface="Arial" panose="020B0604020202020204" pitchFamily="34" charset="0"/>
                  </a:rPr>
                  <a:t>Convex function</a:t>
                </a:r>
                <a:r>
                  <a:rPr kumimoji="0" lang="en-US" sz="1600" b="0" i="1" u="none" strike="noStrike" kern="1200" cap="none" spc="0" normalizeH="0" baseline="0" noProof="0" dirty="0">
                    <a:ln>
                      <a:noFill/>
                    </a:ln>
                    <a:solidFill>
                      <a:srgbClr val="000000"/>
                    </a:solidFill>
                    <a:effectLst/>
                    <a:uLnTx/>
                    <a:uFillTx/>
                    <a:cs typeface="Arial" panose="020B0604020202020204" pitchFamily="34" charset="0"/>
                  </a:rPr>
                  <a:t>: A function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(e.g.,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𝑑</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ℝ</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is convex </a:t>
                </a:r>
                <a:r>
                  <a:rPr kumimoji="0" lang="en-US" sz="1600" b="0" i="1" u="none" strike="noStrike" kern="1200" cap="none" spc="0" normalizeH="0" baseline="0" noProof="0" dirty="0" err="1">
                    <a:ln>
                      <a:noFill/>
                    </a:ln>
                    <a:solidFill>
                      <a:srgbClr val="000000"/>
                    </a:solidFill>
                    <a:effectLst/>
                    <a:uLnTx/>
                    <a:uFillTx/>
                    <a:cs typeface="Arial" panose="020B0604020202020204" pitchFamily="34" charset="0"/>
                  </a:rPr>
                  <a:t>iff</a:t>
                </a: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the domain </a:t>
                </a:r>
                <a14:m>
                  <m:oMath xmlns:m="http://schemas.openxmlformats.org/officeDocument/2006/math">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dom</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is a convex set and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𝑦</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d</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rPr>
                      <m:t>om</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𝑓</m:t>
                        </m:r>
                      </m:e>
                    </m:d>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d>
                      <m:dPr>
                        <m:begChr m:val="["/>
                        <m:end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0, 1</m:t>
                        </m:r>
                      </m:e>
                    </m:d>
                  </m:oMath>
                </a14:m>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t>
                </a:r>
                <a:endParaRPr kumimoji="0" lang="en-US" sz="85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𝑦</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ea typeface="Cambria Math" panose="02040503050406030204" pitchFamily="18" charset="0"/>
                    <a:cs typeface="Arial" panose="020B0604020202020204" pitchFamily="34" charset="0"/>
                  </a:rPr>
                  <a:t>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𝑦</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8870" y="1052736"/>
                <a:ext cx="8257586" cy="1081643"/>
              </a:xfrm>
              <a:prstGeom prst="rect">
                <a:avLst/>
              </a:prstGeom>
              <a:blipFill>
                <a:blip r:embed="rId6"/>
                <a:stretch>
                  <a:fillRect l="-443" t="-1130" b="-3390"/>
                </a:stretch>
              </a:blipFill>
            </p:spPr>
            <p:txBody>
              <a:bodyPr/>
              <a:lstStyle/>
              <a:p>
                <a:r>
                  <a:rPr lang="en-US">
                    <a:noFill/>
                  </a:rPr>
                  <a:t> </a:t>
                </a:r>
              </a:p>
            </p:txBody>
          </p:sp>
        </mc:Fallback>
      </mc:AlternateContent>
      <p:sp>
        <p:nvSpPr>
          <p:cNvPr id="2" name="TextBox 1"/>
          <p:cNvSpPr txBox="1"/>
          <p:nvPr/>
        </p:nvSpPr>
        <p:spPr>
          <a:xfrm>
            <a:off x="683568" y="4948185"/>
            <a:ext cx="351308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cs typeface="Arial" panose="020B0604020202020204" pitchFamily="34" charset="0"/>
              </a:rPr>
              <a:t>Convex function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the green chord lies above the function value</a:t>
            </a:r>
          </a:p>
        </p:txBody>
      </p:sp>
      <mc:AlternateContent xmlns:mc="http://schemas.openxmlformats.org/markup-compatibility/2006" xmlns:a14="http://schemas.microsoft.com/office/drawing/2010/main">
        <mc:Choice Requires="a14">
          <p:sp>
            <p:nvSpPr>
              <p:cNvPr id="17" name="TextBox 16"/>
              <p:cNvSpPr txBox="1"/>
              <p:nvPr/>
            </p:nvSpPr>
            <p:spPr>
              <a:xfrm>
                <a:off x="5663759" y="4768801"/>
                <a:ext cx="3513086"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cs typeface="Arial" panose="020B0604020202020204" pitchFamily="34" charset="0"/>
                  </a:rPr>
                  <a:t>Non-convex function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there exists points </a:t>
                </a:r>
                <a14:m>
                  <m:oMath xmlns:m="http://schemas.openxmlformats.org/officeDocument/2006/math">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𝑥</m:t>
                    </m:r>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and </a:t>
                </a:r>
                <a14:m>
                  <m:oMath xmlns:m="http://schemas.openxmlformats.org/officeDocument/2006/math">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𝑦</m:t>
                    </m:r>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for which the chord lies below the curve between </a:t>
                </a:r>
                <a14:m>
                  <m:oMath xmlns:m="http://schemas.openxmlformats.org/officeDocument/2006/math">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𝑓</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𝑥</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m:t>
                    </m:r>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and </a:t>
                </a:r>
                <a14:m>
                  <m:oMath xmlns:m="http://schemas.openxmlformats.org/officeDocument/2006/math">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𝑓</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𝑦</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m:t>
                    </m:r>
                  </m:oMath>
                </a14:m>
                <a:endParaRPr kumimoji="0" lang="en-US" sz="12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663759" y="4768801"/>
                <a:ext cx="3513086" cy="646331"/>
              </a:xfrm>
              <a:prstGeom prst="rect">
                <a:avLst/>
              </a:prstGeom>
              <a:blipFill>
                <a:blip r:embed="rId7"/>
                <a:stretch>
                  <a:fillRect t="-943" b="-5660"/>
                </a:stretch>
              </a:blipFill>
            </p:spPr>
            <p:txBody>
              <a:bodyPr/>
              <a:lstStyle/>
              <a:p>
                <a:r>
                  <a:rPr lang="en-US">
                    <a:noFill/>
                  </a:rPr>
                  <a:t> </a:t>
                </a:r>
              </a:p>
            </p:txBody>
          </p:sp>
        </mc:Fallback>
      </mc:AlternateContent>
    </p:spTree>
    <p:extLst>
      <p:ext uri="{BB962C8B-B14F-4D97-AF65-F5344CB8AC3E}">
        <p14:creationId xmlns:p14="http://schemas.microsoft.com/office/powerpoint/2010/main" val="120875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Convex Functions - Properties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19</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1" y="980728"/>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Every segment between two elements of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𝒳</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also contained in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𝒳</m:t>
                    </m:r>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1"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Corollary</a:t>
                </a:r>
                <a:r>
                  <a:rPr kumimoji="0" lang="en-US" sz="1600" b="0" i="1"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every local minimum is a global minimum</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Non-negative combinations of convex functions are convex (e.g., </a:t>
                </a:r>
                <a14:m>
                  <m:oMath xmlns:m="http://schemas.openxmlformats.org/officeDocument/2006/math">
                    <m:sSubSup>
                      <m:sSub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SupPr>
                      <m:e>
                        <m:d>
                          <m:dPr>
                            <m:begChr m:val="‖"/>
                            <m:end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𝑊𝑋</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𝑌</m:t>
                            </m:r>
                          </m:e>
                        </m:d>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2</m:t>
                        </m:r>
                      </m:sub>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2</m:t>
                        </m:r>
                      </m:sup>
                    </m:sSub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𝜆</m:t>
                    </m:r>
                    <m:sSubSup>
                      <m:sSub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SupPr>
                      <m:e>
                        <m:d>
                          <m:dPr>
                            <m:begChr m:val="‖"/>
                            <m:end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d>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2</m:t>
                        </m:r>
                      </m:sub>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2</m:t>
                        </m:r>
                      </m:sup>
                    </m:sSubSup>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h</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𝑎𝑓</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𝑏𝑔</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Affine scaling of convex functions is convex</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h</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𝑓</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𝐴</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𝑏</m:t>
                          </m:r>
                        </m:e>
                      </m:d>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Compositions of convex functions are NOT generally convex (e.g., Neural Nets)</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h</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𝑔</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e>
                      </m:d>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However, if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𝑔</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are convex and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non-decreasing,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h</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d>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convex (e.g. </a:t>
                </a:r>
                <a14:m>
                  <m:oMath xmlns:m="http://schemas.openxmlformats.org/officeDocument/2006/math">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e</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𝑔</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sup>
                    </m:sSup>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8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Concave functions </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𝑓</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rPr>
                        <m:t>is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rPr>
                        <m:t>convex</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h</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𝑥</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𝑓</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𝑥</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rPr>
                        <m:t>is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rPr>
                        <m:t>concave</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Example: </a:t>
                </a:r>
                <a14:m>
                  <m:oMath xmlns:m="http://schemas.openxmlformats.org/officeDocument/2006/math">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𝑓</m:t>
                    </m:r>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𝑥</m:t>
                        </m:r>
                      </m:e>
                    </m:d>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m:t>
                    </m:r>
                    <m:func>
                      <m:func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ctrlPr>
                      </m:funcPr>
                      <m:fName>
                        <m:r>
                          <m:rPr>
                            <m:sty m:val="p"/>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rPr>
                          <m:t>log</m:t>
                        </m:r>
                      </m:fName>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𝑥</m:t>
                        </m:r>
                      </m:e>
                    </m:func>
                  </m:oMath>
                </a14:m>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1" y="980728"/>
                <a:ext cx="9468172" cy="648072"/>
              </a:xfrm>
              <a:prstGeom prst="rect">
                <a:avLst/>
              </a:prstGeom>
              <a:blipFill>
                <a:blip r:embed="rId3"/>
                <a:stretch>
                  <a:fillRect t="-2830" b="-646226"/>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523451" y="4414732"/>
            <a:ext cx="2513045" cy="182258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83568" y="5618617"/>
                <a:ext cx="2664296" cy="497059"/>
              </a:xfrm>
              <a:prstGeom prst="rect">
                <a:avLst/>
              </a:prstGeom>
              <a:noFill/>
            </p:spPr>
            <p:txBody>
              <a:bodyPr wrap="square" rtlCol="0">
                <a:spAutoFit/>
              </a:bodyPr>
              <a:lstStyle/>
              <a:p>
                <a:pPr marL="457200" marR="0" lvl="1"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𝑓</m:t>
                          </m:r>
                        </m:e>
                        <m:sup>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d>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num>
                        <m:den>
                          <m:sSup>
                            <m:sSup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sup>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p>
                        </m:den>
                      </m:f>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83568" y="5618617"/>
                <a:ext cx="2664296" cy="4970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385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6" end="1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18" end="1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“Standard” ML Pipeline</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pic>
        <p:nvPicPr>
          <p:cNvPr id="7"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2084" y="1124744"/>
            <a:ext cx="6900316" cy="242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2339752" y="4134955"/>
            <a:ext cx="1368152" cy="917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Feature and Model Selection</a:t>
            </a:r>
          </a:p>
        </p:txBody>
      </p:sp>
      <p:sp>
        <p:nvSpPr>
          <p:cNvPr id="17" name="Isosceles Triangle 16"/>
          <p:cNvSpPr/>
          <p:nvPr/>
        </p:nvSpPr>
        <p:spPr bwMode="auto">
          <a:xfrm>
            <a:off x="2339752" y="3212976"/>
            <a:ext cx="1368152" cy="910836"/>
          </a:xfrm>
          <a:prstGeom prst="triangle">
            <a:avLst>
              <a:gd name="adj" fmla="val 95397"/>
            </a:avLst>
          </a:prstGeom>
          <a:blipFill dpi="0" rotWithShape="1">
            <a:blip r:embed="rId4">
              <a:alphaModFix amt="57000"/>
            </a:blip>
            <a:srcRect/>
            <a:tile tx="0" ty="0" sx="100000" sy="100000" flip="none" algn="tl"/>
          </a:blip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 name="TextBox 21"/>
          <p:cNvSpPr txBox="1"/>
          <p:nvPr/>
        </p:nvSpPr>
        <p:spPr>
          <a:xfrm>
            <a:off x="117075" y="4941168"/>
            <a:ext cx="4401226" cy="13849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0070C0"/>
                </a:solidFill>
                <a:effectLst/>
                <a:uLnTx/>
                <a:uFillTx/>
                <a:cs typeface="Arial" panose="020B0604020202020204" pitchFamily="34" charset="0"/>
              </a:rPr>
              <a:t>Data Scalability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Datasets: TBs or PBs of raw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Worldwide LHC computing grid can generate 15 PB of data/month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Size of sequencing data generated on human genomes may reach 250 PBs in a few years</a:t>
            </a:r>
            <a:endParaRPr kumimoji="0" lang="en-US" sz="1200" b="1" i="0" u="none" strike="noStrike" kern="1200" cap="none" spc="0" normalizeH="0" baseline="0" noProof="0" dirty="0">
              <a:ln>
                <a:noFill/>
              </a:ln>
              <a:solidFill>
                <a:srgbClr val="990000"/>
              </a:solidFill>
              <a:effectLst/>
              <a:uLnTx/>
              <a:uFillTx/>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990000"/>
                </a:solidFill>
                <a:effectLst/>
                <a:uLnTx/>
                <a:uFillTx/>
                <a:cs typeface="Arial" panose="020B0604020202020204" pitchFamily="34" charset="0"/>
              </a:rPr>
              <a:t>Distributed computing to the rescue</a:t>
            </a:r>
          </a:p>
        </p:txBody>
      </p:sp>
      <p:sp>
        <p:nvSpPr>
          <p:cNvPr id="23" name="TextBox 22"/>
          <p:cNvSpPr txBox="1"/>
          <p:nvPr/>
        </p:nvSpPr>
        <p:spPr>
          <a:xfrm>
            <a:off x="4932040" y="4043415"/>
            <a:ext cx="3600400" cy="255454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0070C0"/>
                </a:solidFill>
                <a:effectLst/>
                <a:uLnTx/>
                <a:uFillTx/>
                <a:cs typeface="Arial" panose="020B0604020202020204" pitchFamily="34" charset="0"/>
              </a:rPr>
              <a:t>Training burden</a:t>
            </a:r>
            <a:endParaRPr kumimoji="0" lang="en-US" sz="1200" b="0" i="1" u="none" strike="noStrike" kern="1200" cap="none" spc="0" normalizeH="0" baseline="0" noProof="0" dirty="0">
              <a:ln>
                <a:noFill/>
              </a:ln>
              <a:solidFill>
                <a:srgbClr val="000000"/>
              </a:solidFill>
              <a:effectLst/>
              <a:uLnTx/>
              <a:uFillTx/>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Training on ImageNet takes</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10+ days (Oct. 2017)</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0.5 hour (TPU Pods) – 2018</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dirty="0" err="1">
                <a:ln>
                  <a:noFill/>
                </a:ln>
                <a:solidFill>
                  <a:srgbClr val="000000"/>
                </a:solidFill>
                <a:effectLst/>
                <a:uLnTx/>
                <a:uFillTx/>
                <a:cs typeface="Arial" panose="020B0604020202020204" pitchFamily="34" charset="0"/>
              </a:rPr>
              <a:t>nowdays</a:t>
            </a: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 2.5 </a:t>
            </a:r>
            <a:r>
              <a:rPr kumimoji="0" lang="en-US" sz="1200" b="0" i="1" u="none" strike="noStrike" kern="1200" cap="none" spc="0" normalizeH="0" baseline="0" noProof="0" dirty="0" err="1">
                <a:ln>
                  <a:noFill/>
                </a:ln>
                <a:solidFill>
                  <a:srgbClr val="000000"/>
                </a:solidFill>
                <a:effectLst/>
                <a:uLnTx/>
                <a:uFillTx/>
                <a:cs typeface="Arial" panose="020B0604020202020204" pitchFamily="34" charset="0"/>
              </a:rPr>
              <a:t>mins</a:t>
            </a: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 on Alibaba Cloud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0" i="1" u="none" strike="noStrike" kern="1200" cap="none" spc="0" normalizeH="0" baseline="0" noProof="0" dirty="0">
              <a:ln>
                <a:noFill/>
              </a:ln>
              <a:solidFill>
                <a:srgbClr val="000000"/>
              </a:solidFill>
              <a:effectLst/>
              <a:uLnTx/>
              <a:uFillTx/>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Very large neural nets can take</a:t>
            </a:r>
            <a:r>
              <a:rPr kumimoji="0" lang="en-US" sz="1200" b="0" i="1" u="none" strike="noStrike" kern="1200" cap="none" spc="0" normalizeH="0" noProof="0" dirty="0">
                <a:ln>
                  <a:noFill/>
                </a:ln>
                <a:solidFill>
                  <a:srgbClr val="000000"/>
                </a:solidFill>
                <a:effectLst/>
                <a:uLnTx/>
                <a:uFillTx/>
                <a:cs typeface="Arial" panose="020B0604020202020204" pitchFamily="34" charset="0"/>
              </a:rPr>
              <a:t> many hours or weeks</a:t>
            </a: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 to train (2-3 years ago)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0" i="1" u="none" strike="noStrike" kern="1200" cap="none" spc="0" normalizeH="0" baseline="0" noProof="0" dirty="0">
              <a:ln>
                <a:noFill/>
              </a:ln>
              <a:solidFill>
                <a:srgbClr val="000000"/>
              </a:solidFill>
              <a:effectLst/>
              <a:uLnTx/>
              <a:uFillTx/>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Check: </a:t>
            </a:r>
            <a:r>
              <a:rPr kumimoji="0" lang="en-US" sz="1200" b="0" i="1" u="none" strike="noStrike" kern="1200" cap="none" spc="0" normalizeH="0" baseline="0" noProof="0" dirty="0" err="1">
                <a:ln>
                  <a:noFill/>
                </a:ln>
                <a:solidFill>
                  <a:srgbClr val="000000"/>
                </a:solidFill>
                <a:effectLst/>
                <a:uLnTx/>
                <a:uFillTx/>
                <a:cs typeface="Arial" panose="020B0604020202020204" pitchFamily="34" charset="0"/>
              </a:rPr>
              <a:t>DAWNBench</a:t>
            </a: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 </a:t>
            </a:r>
            <a:r>
              <a:rPr kumimoji="0" lang="en-US" sz="1000" b="0" i="0" u="none" strike="noStrike" kern="1200" cap="none" spc="0" normalizeH="0" baseline="0" noProof="0" dirty="0">
                <a:ln>
                  <a:noFill/>
                </a:ln>
                <a:solidFill>
                  <a:srgbClr val="000000"/>
                </a:solidFill>
                <a:effectLst/>
                <a:uLnTx/>
                <a:uFillTx/>
                <a:cs typeface="Arial" panose="020B0604020202020204" pitchFamily="34" charset="0"/>
                <a:hlinkClick r:id="rId5"/>
              </a:rPr>
              <a:t>https://dawn.cs.stanford.edu/benchmark/</a:t>
            </a:r>
            <a:endParaRPr kumimoji="0" lang="en-US" sz="1200" b="1" i="0" u="none" strike="noStrike" kern="1200" cap="none" spc="0" normalizeH="0" baseline="0" noProof="0" dirty="0">
              <a:ln>
                <a:noFill/>
              </a:ln>
              <a:solidFill>
                <a:srgbClr val="000000"/>
              </a:solidFill>
              <a:effectLst/>
              <a:uLnTx/>
              <a:uFillTx/>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p:txBody>
      </p:sp>
    </p:spTree>
    <p:extLst>
      <p:ext uri="{BB962C8B-B14F-4D97-AF65-F5344CB8AC3E}">
        <p14:creationId xmlns:p14="http://schemas.microsoft.com/office/powerpoint/2010/main" val="186183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Convex Functions – Alternative Definitions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20</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1" y="1052736"/>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First-order condition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 differentiable function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convex </a:t>
                </a:r>
                <a:r>
                  <a:rPr kumimoji="0" lang="en-US" sz="16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iff </a:t>
                </a:r>
                <a14:m>
                  <m:oMath xmlns:m="http://schemas.openxmlformats.org/officeDocument/2006/math">
                    <m:r>
                      <m:rPr>
                        <m:sty m:val="p"/>
                      </m:rPr>
                      <a:rPr kumimoji="0" lang="en-US" sz="1600" b="0" i="0" u="none" strike="noStrike" kern="1200" cap="none" spc="0" normalizeH="0" baseline="0" noProof="0" dirty="0" smtClean="0">
                        <a:ln>
                          <a:noFill/>
                        </a:ln>
                        <a:solidFill>
                          <a:srgbClr val="000000"/>
                        </a:solidFill>
                        <a:effectLst/>
                        <a:uLnTx/>
                        <a:uFillTx/>
                        <a:latin typeface="Cambria Math" panose="02040503050406030204" pitchFamily="18" charset="0"/>
                      </a:rPr>
                      <m:t>dom</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convex and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𝑦</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d</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rPr>
                      <m:t>om</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𝑓</m:t>
                        </m:r>
                      </m:e>
                    </m:d>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8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𝑦</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e>
                          </m:d>
                        </m:e>
                        <m:sup>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𝑦</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Second-order condition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 twice differentiable function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convex </a:t>
                </a:r>
                <a:r>
                  <a:rPr kumimoji="0" lang="en-US" sz="1600" b="0" i="1"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iff</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14:m>
                  <m:oMath xmlns:m="http://schemas.openxmlformats.org/officeDocument/2006/math">
                    <m:r>
                      <m:rPr>
                        <m:sty m:val="p"/>
                      </m:rP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rPr>
                      <m:t>dom</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a convex set and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d</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rPr>
                      <m:t>om</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𝑓</m:t>
                        </m:r>
                      </m:e>
                    </m:d>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18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2</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𝑓</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𝑥</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≽0</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1" y="1052736"/>
                <a:ext cx="9468172" cy="648072"/>
              </a:xfrm>
              <a:prstGeom prst="rect">
                <a:avLst/>
              </a:prstGeom>
              <a:blipFill>
                <a:blip r:embed="rId3"/>
                <a:stretch>
                  <a:fillRect t="-2830" b="-243396"/>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557133" y="2554190"/>
            <a:ext cx="3586868" cy="1050265"/>
          </a:xfrm>
          <a:prstGeom prst="rect">
            <a:avLst/>
          </a:prstGeom>
        </p:spPr>
      </p:pic>
      <p:sp>
        <p:nvSpPr>
          <p:cNvPr id="13" name="Content Placeholder 2"/>
          <p:cNvSpPr txBox="1">
            <a:spLocks/>
          </p:cNvSpPr>
          <p:nvPr/>
        </p:nvSpPr>
        <p:spPr>
          <a:xfrm>
            <a:off x="-492079" y="3717032"/>
            <a:ext cx="676875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For a twice differentiable function to be convex, its Hessian must be positive semi-definite</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In general, for any non-negative eigenvalue of the Hessian, the curvature of the function is non-negative along the corresponding eigenvector, thus the function is convex in that direction.</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On the other hand, a non-positive eigenvalue represents non-positive curvature along the eigenvector, and the function is concave in that direction. So, for a function to be convex, it has to have non-negative curvature, thus non-negative eigenvalues, in all directions </a:t>
            </a:r>
          </a:p>
        </p:txBody>
      </p:sp>
      <p:sp>
        <p:nvSpPr>
          <p:cNvPr id="4" name="Rounded Rectangle 3"/>
          <p:cNvSpPr/>
          <p:nvPr/>
        </p:nvSpPr>
        <p:spPr bwMode="auto">
          <a:xfrm>
            <a:off x="6509533" y="3860328"/>
            <a:ext cx="2557462" cy="787135"/>
          </a:xfrm>
          <a:prstGeom prst="roundRect">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5" name="TextBox 4"/>
              <p:cNvSpPr txBox="1"/>
              <p:nvPr/>
            </p:nvSpPr>
            <p:spPr>
              <a:xfrm>
                <a:off x="6618723" y="3895857"/>
                <a:ext cx="2354341" cy="665503"/>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A symmetric matrix </a:t>
                </a:r>
                <a14:m>
                  <m:oMath xmlns:m="http://schemas.openxmlformats.org/officeDocument/2006/math">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𝑀</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𝑑</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𝑑</m:t>
                        </m:r>
                      </m:sup>
                    </m:sSup>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is positive semi-definite (</a:t>
                </a:r>
                <a14:m>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𝑀</m:t>
                    </m:r>
                    <m:r>
                      <a:rPr kumimoji="0" lang="en-US"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≽0</m:t>
                    </m:r>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if</a:t>
                </a:r>
              </a:p>
              <a:p>
                <a:pPr marL="0" marR="0" lvl="0" indent="0" algn="ctr"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a:t>
                </a:r>
                <a14:m>
                  <m:oMath xmlns:m="http://schemas.openxmlformats.org/officeDocument/2006/math">
                    <m:sSup>
                      <m:sSupPr>
                        <m:ctrlPr>
                          <a:rPr kumimoji="0" lang="en-US" sz="12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2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2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𝑑</m:t>
                        </m:r>
                      </m:sup>
                    </m:sSup>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a:t>
                </a:r>
                <a14:m>
                  <m:oMath xmlns:m="http://schemas.openxmlformats.org/officeDocument/2006/math">
                    <m:sSup>
                      <m:sSup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rPr>
                          <m:t>𝑥</m:t>
                        </m:r>
                      </m:e>
                      <m:sup>
                        <m:r>
                          <m:rPr>
                            <m:sty m:val="p"/>
                          </m:rPr>
                          <a:rPr kumimoji="0" lang="en-US" sz="1200" b="0" i="0" u="none" strike="noStrike" kern="1200" cap="none" spc="0" normalizeH="0" baseline="0" noProof="0" smtClean="0">
                            <a:ln>
                              <a:noFill/>
                            </a:ln>
                            <a:solidFill>
                              <a:srgbClr val="000000"/>
                            </a:solidFill>
                            <a:effectLst/>
                            <a:uLnTx/>
                            <a:uFillTx/>
                            <a:latin typeface="Cambria Math" panose="02040503050406030204" pitchFamily="18" charset="0"/>
                          </a:rPr>
                          <m:t>T</m:t>
                        </m:r>
                      </m:sup>
                    </m:sSup>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rPr>
                      <m:t>𝑀𝑥</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≥0</m:t>
                    </m:r>
                  </m:oMath>
                </a14:m>
                <a:endParaRPr kumimoji="0" lang="en-US" sz="12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618723" y="3895857"/>
                <a:ext cx="2354341" cy="665503"/>
              </a:xfrm>
              <a:prstGeom prst="rect">
                <a:avLst/>
              </a:prstGeom>
              <a:blipFill>
                <a:blip r:embed="rId5"/>
                <a:stretch>
                  <a:fillRect l="-259" b="-3670"/>
                </a:stretch>
              </a:blipFill>
            </p:spPr>
            <p:txBody>
              <a:bodyPr/>
              <a:lstStyle/>
              <a:p>
                <a:r>
                  <a:rPr lang="en-US">
                    <a:noFill/>
                  </a:rPr>
                  <a:t> </a:t>
                </a:r>
              </a:p>
            </p:txBody>
          </p:sp>
        </mc:Fallback>
      </mc:AlternateContent>
      <p:sp>
        <p:nvSpPr>
          <p:cNvPr id="17" name="Rounded Rectangle 16"/>
          <p:cNvSpPr/>
          <p:nvPr/>
        </p:nvSpPr>
        <p:spPr bwMode="auto">
          <a:xfrm>
            <a:off x="6518109" y="4751960"/>
            <a:ext cx="2548886" cy="1125312"/>
          </a:xfrm>
          <a:prstGeom prst="roundRect">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20" name="TextBox 19"/>
              <p:cNvSpPr txBox="1"/>
              <p:nvPr/>
            </p:nvSpPr>
            <p:spPr>
              <a:xfrm>
                <a:off x="6627299" y="4847822"/>
                <a:ext cx="2345765" cy="957442"/>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A symmetric matrix </a:t>
                </a:r>
                <a14:m>
                  <m:oMath xmlns:m="http://schemas.openxmlformats.org/officeDocument/2006/math">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rPr>
                      <m:t>𝑀</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𝑑</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𝑑</m:t>
                        </m:r>
                      </m:sup>
                    </m:sSup>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is positive semi-definite </a:t>
                </a:r>
                <a:r>
                  <a:rPr kumimoji="0" lang="en-US" sz="1200" b="0" i="0" u="none" strike="noStrike" kern="1200" cap="none" spc="0" normalizeH="0" baseline="0" noProof="0" dirty="0" err="1">
                    <a:ln>
                      <a:noFill/>
                    </a:ln>
                    <a:solidFill>
                      <a:srgbClr val="000000"/>
                    </a:solidFill>
                    <a:effectLst/>
                    <a:uLnTx/>
                    <a:uFillTx/>
                    <a:cs typeface="Arial" panose="020B0604020202020204" pitchFamily="34" charset="0"/>
                  </a:rPr>
                  <a:t>iff</a:t>
                </a: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all its eigenvalues </a:t>
                </a: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𝜆</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are non-negative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800" b="0" i="1" u="none" strike="noStrike" kern="1200" cap="none" spc="0" normalizeH="0" baseline="0" noProof="0" dirty="0">
                  <a:ln>
                    <a:noFill/>
                  </a:ln>
                  <a:solidFill>
                    <a:srgbClr val="000000"/>
                  </a:solidFill>
                  <a:effectLst/>
                  <a:uLnTx/>
                  <a:uFillTx/>
                  <a:ea typeface="Cambria Math" panose="020405030504060302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𝑖</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d>
                      <m:dPr>
                        <m:begChr m:val="{"/>
                        <m:endChr m:val="}"/>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𝑑</m:t>
                        </m:r>
                      </m:e>
                    </m:d>
                  </m:oMath>
                </a14:m>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a:t>
                </a:r>
                <a14:m>
                  <m:oMath xmlns:m="http://schemas.openxmlformats.org/officeDocument/2006/math">
                    <m:sSub>
                      <m:sSubPr>
                        <m:ctrlPr>
                          <a:rPr kumimoji="0" lang="en-US" sz="1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𝜆</m:t>
                        </m:r>
                      </m:e>
                      <m:sub>
                        <m:r>
                          <a:rPr kumimoji="0" lang="en-US" sz="1200" b="0" i="1" u="none" strike="noStrike" kern="1200" cap="none" spc="0" normalizeH="0" baseline="0" noProof="0">
                            <a:ln>
                              <a:noFill/>
                            </a:ln>
                            <a:solidFill>
                              <a:srgbClr val="000000"/>
                            </a:solidFill>
                            <a:effectLst/>
                            <a:uLnTx/>
                            <a:uFillTx/>
                            <a:latin typeface="Cambria Math" panose="02040503050406030204" pitchFamily="18" charset="0"/>
                          </a:rPr>
                          <m:t>𝑖</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≥0</m:t>
                    </m:r>
                  </m:oMath>
                </a14:m>
                <a:endParaRPr kumimoji="0" lang="en-US" sz="12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627299" y="4847822"/>
                <a:ext cx="2345765" cy="957442"/>
              </a:xfrm>
              <a:prstGeom prst="rect">
                <a:avLst/>
              </a:prstGeom>
              <a:blipFill>
                <a:blip r:embed="rId6"/>
                <a:stretch>
                  <a:fillRect r="-260" b="-3822"/>
                </a:stretch>
              </a:blipFill>
            </p:spPr>
            <p:txBody>
              <a:bodyPr/>
              <a:lstStyle/>
              <a:p>
                <a:r>
                  <a:rPr lang="en-US">
                    <a:noFill/>
                  </a:rPr>
                  <a:t> </a:t>
                </a:r>
              </a:p>
            </p:txBody>
          </p:sp>
        </mc:Fallback>
      </mc:AlternateContent>
      <p:sp>
        <p:nvSpPr>
          <p:cNvPr id="21" name="Rounded Rectangle 20"/>
          <p:cNvSpPr/>
          <p:nvPr/>
        </p:nvSpPr>
        <p:spPr bwMode="auto">
          <a:xfrm>
            <a:off x="5549614" y="2528180"/>
            <a:ext cx="3558890" cy="1084355"/>
          </a:xfrm>
          <a:prstGeom prst="roundRect">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7820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animBg="1"/>
      <p:bldP spid="5" grpId="0"/>
      <p:bldP spid="17" grpId="0" animBg="1"/>
      <p:bldP spid="20" grpId="0"/>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Convex Functions - Examples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28931" y="1059895"/>
                <a:ext cx="2771801"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8255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Quadratic </a:t>
                </a:r>
                <a14:m>
                  <m:oMath xmlns:m="http://schemas.openxmlformats.org/officeDocument/2006/math">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p>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oMath>
                </a14:m>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28931" y="1059895"/>
                <a:ext cx="2771801" cy="648072"/>
              </a:xfrm>
              <a:prstGeom prst="rect">
                <a:avLst/>
              </a:prstGeom>
              <a:blipFill>
                <a:blip r:embed="rId3"/>
                <a:stretch>
                  <a:fillRect t="-1887"/>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srcRect r="74051"/>
          <a:stretch/>
        </p:blipFill>
        <p:spPr>
          <a:xfrm>
            <a:off x="249034" y="1433229"/>
            <a:ext cx="1224136" cy="795901"/>
          </a:xfrm>
          <a:prstGeom prst="rect">
            <a:avLst/>
          </a:prstGeom>
        </p:spPr>
      </p:pic>
      <p:pic>
        <p:nvPicPr>
          <p:cNvPr id="5" name="Picture 4"/>
          <p:cNvPicPr>
            <a:picLocks noChangeAspect="1"/>
          </p:cNvPicPr>
          <p:nvPr/>
        </p:nvPicPr>
        <p:blipFill>
          <a:blip r:embed="rId5"/>
          <a:stretch>
            <a:fillRect/>
          </a:stretch>
        </p:blipFill>
        <p:spPr>
          <a:xfrm>
            <a:off x="4146781" y="1268760"/>
            <a:ext cx="1865379" cy="1399034"/>
          </a:xfrm>
          <a:prstGeom prst="rect">
            <a:avLst/>
          </a:prstGeom>
        </p:spPr>
      </p:pic>
      <p:pic>
        <p:nvPicPr>
          <p:cNvPr id="12" name="Picture 11"/>
          <p:cNvPicPr>
            <a:picLocks noChangeAspect="1"/>
          </p:cNvPicPr>
          <p:nvPr/>
        </p:nvPicPr>
        <p:blipFill rotWithShape="1">
          <a:blip r:embed="rId4"/>
          <a:srcRect l="26783"/>
          <a:stretch/>
        </p:blipFill>
        <p:spPr>
          <a:xfrm>
            <a:off x="284852" y="1749118"/>
            <a:ext cx="3567068" cy="821946"/>
          </a:xfrm>
          <a:prstGeom prst="rect">
            <a:avLst/>
          </a:prstGeom>
        </p:spPr>
      </p:pic>
      <mc:AlternateContent xmlns:mc="http://schemas.openxmlformats.org/markup-compatibility/2006" xmlns:a14="http://schemas.microsoft.com/office/drawing/2010/main">
        <mc:Choice Requires="a14">
          <p:sp>
            <p:nvSpPr>
              <p:cNvPr id="13" name="Content Placeholder 2"/>
              <p:cNvSpPr txBox="1">
                <a:spLocks/>
              </p:cNvSpPr>
              <p:nvPr/>
            </p:nvSpPr>
            <p:spPr>
              <a:xfrm>
                <a:off x="26249" y="2812683"/>
                <a:ext cx="2771801"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8255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Abs </a:t>
                </a:r>
                <a14:m>
                  <m:oMath xmlns:m="http://schemas.openxmlformats.org/officeDocument/2006/math">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d>
                      <m:dPr>
                        <m:begChr m:val="|"/>
                        <m:endChr m:val="|"/>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oMath>
                </a14:m>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26249" y="2812683"/>
                <a:ext cx="2771801" cy="648072"/>
              </a:xfrm>
              <a:prstGeom prst="rect">
                <a:avLst/>
              </a:prstGeom>
              <a:blipFill>
                <a:blip r:embed="rId6"/>
                <a:stretch>
                  <a:fillRect t="-935"/>
                </a:stretch>
              </a:blipFill>
            </p:spPr>
            <p:txBody>
              <a:bodyPr/>
              <a:lstStyle/>
              <a:p>
                <a:r>
                  <a:rPr lang="en-US">
                    <a:noFill/>
                  </a:rPr>
                  <a:t> </a:t>
                </a:r>
              </a:p>
            </p:txBody>
          </p:sp>
        </mc:Fallback>
      </mc:AlternateContent>
      <p:pic>
        <p:nvPicPr>
          <p:cNvPr id="8" name="Picture 7"/>
          <p:cNvPicPr>
            <a:picLocks noChangeAspect="1"/>
          </p:cNvPicPr>
          <p:nvPr/>
        </p:nvPicPr>
        <p:blipFill>
          <a:blip r:embed="rId7"/>
          <a:stretch>
            <a:fillRect/>
          </a:stretch>
        </p:blipFill>
        <p:spPr>
          <a:xfrm>
            <a:off x="4211960" y="2943670"/>
            <a:ext cx="1785460" cy="1421434"/>
          </a:xfrm>
          <a:prstGeom prst="rect">
            <a:avLst/>
          </a:prstGeom>
        </p:spPr>
      </p:pic>
      <p:pic>
        <p:nvPicPr>
          <p:cNvPr id="17" name="Picture 16"/>
          <p:cNvPicPr>
            <a:picLocks noChangeAspect="1"/>
          </p:cNvPicPr>
          <p:nvPr/>
        </p:nvPicPr>
        <p:blipFill rotWithShape="1">
          <a:blip r:embed="rId8"/>
          <a:srcRect l="-3135"/>
          <a:stretch/>
        </p:blipFill>
        <p:spPr>
          <a:xfrm>
            <a:off x="260698" y="3277943"/>
            <a:ext cx="3465758" cy="727832"/>
          </a:xfrm>
          <a:prstGeom prst="rect">
            <a:avLst/>
          </a:prstGeom>
        </p:spPr>
      </p:pic>
      <mc:AlternateContent xmlns:mc="http://schemas.openxmlformats.org/markup-compatibility/2006" xmlns:a14="http://schemas.microsoft.com/office/drawing/2010/main">
        <mc:Choice Requires="a14">
          <p:sp>
            <p:nvSpPr>
              <p:cNvPr id="20" name="Content Placeholder 2"/>
              <p:cNvSpPr txBox="1">
                <a:spLocks/>
              </p:cNvSpPr>
              <p:nvPr/>
            </p:nvSpPr>
            <p:spPr>
              <a:xfrm>
                <a:off x="-1" y="4509120"/>
                <a:ext cx="2771801"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8255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Exponential </a:t>
                </a:r>
                <a14:m>
                  <m:oMath xmlns:m="http://schemas.openxmlformats.org/officeDocument/2006/math">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𝑓</m:t>
                    </m:r>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d>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m:rPr>
                            <m:sty m:val="p"/>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e</m:t>
                        </m:r>
                      </m:e>
                      <m:sup>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sup>
                    </m:sSup>
                  </m:oMath>
                </a14:m>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1" y="4509120"/>
                <a:ext cx="2771801" cy="648072"/>
              </a:xfrm>
              <a:prstGeom prst="rect">
                <a:avLst/>
              </a:prstGeom>
              <a:blipFill>
                <a:blip r:embed="rId9"/>
                <a:stretch>
                  <a:fillRect t="-1887"/>
                </a:stretch>
              </a:blipFill>
            </p:spPr>
            <p:txBody>
              <a:bodyPr/>
              <a:lstStyle/>
              <a:p>
                <a:r>
                  <a:rPr lang="en-US">
                    <a:noFill/>
                  </a:rPr>
                  <a:t> </a:t>
                </a:r>
              </a:p>
            </p:txBody>
          </p:sp>
        </mc:Fallback>
      </mc:AlternateContent>
      <p:pic>
        <p:nvPicPr>
          <p:cNvPr id="9" name="Picture 8"/>
          <p:cNvPicPr>
            <a:picLocks noChangeAspect="1"/>
          </p:cNvPicPr>
          <p:nvPr/>
        </p:nvPicPr>
        <p:blipFill>
          <a:blip r:embed="rId10"/>
          <a:stretch>
            <a:fillRect/>
          </a:stretch>
        </p:blipFill>
        <p:spPr>
          <a:xfrm>
            <a:off x="4088982" y="5007296"/>
            <a:ext cx="1995186" cy="1034090"/>
          </a:xfrm>
          <a:prstGeom prst="rect">
            <a:avLst/>
          </a:prstGeom>
        </p:spPr>
      </p:pic>
      <p:pic>
        <p:nvPicPr>
          <p:cNvPr id="10" name="Picture 9"/>
          <p:cNvPicPr>
            <a:picLocks noChangeAspect="1"/>
          </p:cNvPicPr>
          <p:nvPr/>
        </p:nvPicPr>
        <p:blipFill>
          <a:blip r:embed="rId11"/>
          <a:stretch>
            <a:fillRect/>
          </a:stretch>
        </p:blipFill>
        <p:spPr>
          <a:xfrm>
            <a:off x="175606" y="4754766"/>
            <a:ext cx="3766188" cy="1507141"/>
          </a:xfrm>
          <a:prstGeom prst="rect">
            <a:avLst/>
          </a:prstGeom>
        </p:spPr>
      </p:pic>
      <p:pic>
        <p:nvPicPr>
          <p:cNvPr id="11" name="Picture 10"/>
          <p:cNvPicPr>
            <a:picLocks noChangeAspect="1"/>
          </p:cNvPicPr>
          <p:nvPr/>
        </p:nvPicPr>
        <p:blipFill>
          <a:blip r:embed="rId12"/>
          <a:stretch>
            <a:fillRect/>
          </a:stretch>
        </p:blipFill>
        <p:spPr>
          <a:xfrm>
            <a:off x="6951302" y="1591693"/>
            <a:ext cx="1766596" cy="478971"/>
          </a:xfrm>
          <a:prstGeom prst="rect">
            <a:avLst/>
          </a:prstGeom>
        </p:spPr>
      </p:pic>
      <p:pic>
        <p:nvPicPr>
          <p:cNvPr id="14" name="Picture 13"/>
          <p:cNvPicPr>
            <a:picLocks noChangeAspect="1"/>
          </p:cNvPicPr>
          <p:nvPr/>
        </p:nvPicPr>
        <p:blipFill>
          <a:blip r:embed="rId13"/>
          <a:stretch>
            <a:fillRect/>
          </a:stretch>
        </p:blipFill>
        <p:spPr>
          <a:xfrm>
            <a:off x="7092280" y="5378732"/>
            <a:ext cx="1791478" cy="454090"/>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5183825" y="952647"/>
                <a:ext cx="4248472" cy="338554"/>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16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𝑓</m:t>
                    </m:r>
                    <m:r>
                      <a:rPr kumimoji="0" lang="en-US" sz="16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𝛼</m:t>
                    </m:r>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𝑥</m:t>
                    </m:r>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m:t>
                    </m:r>
                    <m:d>
                      <m:dPr>
                        <m:ctrlP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𝛼</m:t>
                        </m:r>
                      </m:e>
                    </m:d>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𝑦</m:t>
                    </m:r>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m:t>
                    </m:r>
                  </m:oMath>
                </a14:m>
                <a:r>
                  <a:rPr kumimoji="0" lang="en-US" sz="1600" b="0" i="0" u="none" strike="noStrike" kern="1200" cap="none" spc="0" normalizeH="0" baseline="0" noProof="0" dirty="0">
                    <a:ln>
                      <a:noFill/>
                    </a:ln>
                    <a:solidFill>
                      <a:srgbClr val="0070C0"/>
                    </a:solidFill>
                    <a:effectLst/>
                    <a:uLnTx/>
                    <a:uFillTx/>
                    <a:latin typeface="Arial" panose="020B0604020202020204" pitchFamily="34" charset="0"/>
                    <a:ea typeface="Cambria Math" panose="02040503050406030204" pitchFamily="18" charset="0"/>
                    <a:cs typeface="+mn-cs"/>
                  </a:rPr>
                  <a:t> </a:t>
                </a:r>
                <a14:m>
                  <m:oMath xmlns:m="http://schemas.openxmlformats.org/officeDocument/2006/math">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𝛼</m:t>
                    </m:r>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𝑓</m:t>
                    </m:r>
                    <m:d>
                      <m:dPr>
                        <m:ctrlP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𝑥</m:t>
                        </m:r>
                      </m:e>
                    </m:d>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m:t>
                    </m:r>
                    <m:d>
                      <m:dPr>
                        <m:ctrlP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𝛼</m:t>
                        </m:r>
                      </m:e>
                    </m:d>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𝑓</m:t>
                    </m:r>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𝑦</m:t>
                    </m:r>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m:t>
                    </m:r>
                  </m:oMath>
                </a14:m>
                <a:endParaRPr kumimoji="0" lang="en-US" sz="1600" b="0" i="0" u="none" strike="noStrike" kern="1200" cap="none" spc="0" normalizeH="0" baseline="0" noProof="0" dirty="0">
                  <a:ln>
                    <a:noFill/>
                  </a:ln>
                  <a:solidFill>
                    <a:srgbClr val="0070C0"/>
                  </a:solidFill>
                  <a:effectLst/>
                  <a:uLnTx/>
                  <a:uFillTx/>
                  <a:latin typeface="Arial" panose="020B0604020202020204" pitchFamily="34" charset="0"/>
                  <a:ea typeface="+mn-ea"/>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5183825" y="952647"/>
                <a:ext cx="4248472" cy="338554"/>
              </a:xfrm>
              <a:prstGeom prst="rect">
                <a:avLst/>
              </a:prstGeom>
              <a:blipFill>
                <a:blip r:embed="rId14"/>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067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Smoothness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22</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143644" y="980728"/>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 (differentiable) function</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 </m:t>
                    </m:r>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𝑓</m:t>
                    </m:r>
                  </m:oMath>
                </a14:m>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said to be </a:t>
                </a:r>
                <a14:m>
                  <m:oMath xmlns:m="http://schemas.openxmlformats.org/officeDocument/2006/math">
                    <m:r>
                      <a:rPr kumimoji="0" lang="en-US" sz="1400" b="0" i="1" u="none" strike="noStrike" kern="1200" cap="none" spc="0" normalizeH="0" baseline="0" noProof="0" dirty="0" smtClean="0">
                        <a:ln>
                          <a:noFill/>
                        </a:ln>
                        <a:solidFill>
                          <a:srgbClr val="990000"/>
                        </a:solidFill>
                        <a:effectLst/>
                        <a:uLnTx/>
                        <a:uFillTx/>
                        <a:latin typeface="Cambria Math" panose="02040503050406030204" pitchFamily="18" charset="0"/>
                      </a:rPr>
                      <m:t>𝐿</m:t>
                    </m:r>
                  </m:oMath>
                </a14:m>
                <a:r>
                  <a:rPr kumimoji="0" lang="en-US" sz="1400" b="0" i="0" u="none" strike="noStrike" kern="1200" cap="none" spc="0" normalizeH="0" baseline="0" noProof="0" dirty="0">
                    <a:ln>
                      <a:noFill/>
                    </a:ln>
                    <a:solidFill>
                      <a:srgbClr val="990000"/>
                    </a:solidFill>
                    <a:effectLst/>
                    <a:uLnTx/>
                    <a:uFillTx/>
                    <a:latin typeface="Arial" panose="020B0604020202020204" pitchFamily="34" charset="0"/>
                    <a:cs typeface="Arial" panose="020B0604020202020204" pitchFamily="34" charset="0"/>
                  </a:rPr>
                  <a:t>-smooth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if its gradients are Lipschitz continuous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143644" y="980728"/>
                <a:ext cx="9468172" cy="648072"/>
              </a:xfrm>
              <a:prstGeom prst="rect">
                <a:avLst/>
              </a:prstGeom>
              <a:blipFill>
                <a:blip r:embed="rId3"/>
                <a:stretch>
                  <a:fillRect t="-1887"/>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2843808" y="1266552"/>
            <a:ext cx="3155551" cy="400000"/>
          </a:xfrm>
          <a:prstGeom prst="rect">
            <a:avLst/>
          </a:prstGeom>
        </p:spPr>
      </p:pic>
      <p:pic>
        <p:nvPicPr>
          <p:cNvPr id="5" name="Picture 4"/>
          <p:cNvPicPr>
            <a:picLocks noChangeAspect="1"/>
          </p:cNvPicPr>
          <p:nvPr/>
        </p:nvPicPr>
        <p:blipFill>
          <a:blip r:embed="rId5"/>
          <a:stretch>
            <a:fillRect/>
          </a:stretch>
        </p:blipFill>
        <p:spPr>
          <a:xfrm>
            <a:off x="395536" y="1805048"/>
            <a:ext cx="7513513" cy="1408783"/>
          </a:xfrm>
          <a:prstGeom prst="rect">
            <a:avLst/>
          </a:prstGeom>
        </p:spPr>
      </p:pic>
      <p:pic>
        <p:nvPicPr>
          <p:cNvPr id="6" name="Picture 5"/>
          <p:cNvPicPr>
            <a:picLocks noChangeAspect="1"/>
          </p:cNvPicPr>
          <p:nvPr/>
        </p:nvPicPr>
        <p:blipFill>
          <a:blip r:embed="rId6"/>
          <a:stretch>
            <a:fillRect/>
          </a:stretch>
        </p:blipFill>
        <p:spPr>
          <a:xfrm>
            <a:off x="395536" y="3352327"/>
            <a:ext cx="7200800" cy="1706186"/>
          </a:xfrm>
          <a:prstGeom prst="rect">
            <a:avLst/>
          </a:prstGeom>
        </p:spPr>
      </p:pic>
      <p:pic>
        <p:nvPicPr>
          <p:cNvPr id="7" name="Picture 6"/>
          <p:cNvPicPr>
            <a:picLocks noChangeAspect="1"/>
          </p:cNvPicPr>
          <p:nvPr/>
        </p:nvPicPr>
        <p:blipFill>
          <a:blip r:embed="rId7"/>
          <a:stretch>
            <a:fillRect/>
          </a:stretch>
        </p:blipFill>
        <p:spPr>
          <a:xfrm>
            <a:off x="389086" y="5007656"/>
            <a:ext cx="6122401" cy="1301664"/>
          </a:xfrm>
          <a:prstGeom prst="rect">
            <a:avLst/>
          </a:prstGeom>
        </p:spPr>
      </p:pic>
      <p:sp>
        <p:nvSpPr>
          <p:cNvPr id="9" name="Rectangle 8"/>
          <p:cNvSpPr/>
          <p:nvPr/>
        </p:nvSpPr>
        <p:spPr bwMode="auto">
          <a:xfrm>
            <a:off x="6876256" y="2204864"/>
            <a:ext cx="1368152" cy="26642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Left Brace 14"/>
          <p:cNvSpPr/>
          <p:nvPr/>
        </p:nvSpPr>
        <p:spPr bwMode="auto">
          <a:xfrm rot="16200000">
            <a:off x="4195844" y="2253651"/>
            <a:ext cx="176248" cy="1728191"/>
          </a:xfrm>
          <a:prstGeom prst="leftBrace">
            <a:avLst>
              <a:gd name="adj1" fmla="val 46724"/>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 name="TextBox 16"/>
          <p:cNvSpPr txBox="1"/>
          <p:nvPr/>
        </p:nvSpPr>
        <p:spPr>
          <a:xfrm>
            <a:off x="3492164" y="3158569"/>
            <a:ext cx="2411775" cy="2769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first order Taylor expansion </a:t>
            </a:r>
            <a:r>
              <a:rPr kumimoji="0" lang="en-US" sz="1200" b="0" i="1" u="none" strike="noStrike" kern="1200" cap="none" spc="0" normalizeH="0" baseline="0" noProof="0" dirty="0">
                <a:ln>
                  <a:noFill/>
                </a:ln>
                <a:solidFill>
                  <a:srgbClr val="00B050"/>
                </a:solidFill>
                <a:effectLst/>
                <a:uLnTx/>
                <a:uFillTx/>
                <a:cs typeface="Arial" panose="020B0604020202020204" pitchFamily="34" charset="0"/>
              </a:rPr>
              <a:t>g(y)</a:t>
            </a:r>
          </a:p>
        </p:txBody>
      </p:sp>
      <p:sp>
        <p:nvSpPr>
          <p:cNvPr id="20" name="Rectangle 19"/>
          <p:cNvSpPr/>
          <p:nvPr/>
        </p:nvSpPr>
        <p:spPr bwMode="auto">
          <a:xfrm>
            <a:off x="1115616" y="1766754"/>
            <a:ext cx="360040" cy="30015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 name="Rectangle 20"/>
          <p:cNvSpPr/>
          <p:nvPr/>
        </p:nvSpPr>
        <p:spPr bwMode="auto">
          <a:xfrm>
            <a:off x="1115616" y="3352327"/>
            <a:ext cx="360040" cy="2448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 name="Rectangle 21"/>
          <p:cNvSpPr/>
          <p:nvPr/>
        </p:nvSpPr>
        <p:spPr bwMode="auto">
          <a:xfrm>
            <a:off x="1086289" y="5046931"/>
            <a:ext cx="360040" cy="30015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3" name="Picture 2"/>
          <p:cNvPicPr>
            <a:picLocks noChangeAspect="1"/>
          </p:cNvPicPr>
          <p:nvPr/>
        </p:nvPicPr>
        <p:blipFill>
          <a:blip r:embed="rId8"/>
          <a:stretch>
            <a:fillRect/>
          </a:stretch>
        </p:blipFill>
        <p:spPr>
          <a:xfrm>
            <a:off x="6239299" y="2177977"/>
            <a:ext cx="2904701" cy="2027443"/>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7879351" y="2632556"/>
                <a:ext cx="293049" cy="276999"/>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oMath>
                  </m:oMathPara>
                </a14:m>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879351" y="2632556"/>
                <a:ext cx="293049" cy="27699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815455" y="2996952"/>
                <a:ext cx="293049" cy="276999"/>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oMath>
                  </m:oMathPara>
                </a14:m>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815455" y="2996952"/>
                <a:ext cx="293049" cy="27699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874169" y="2215897"/>
                <a:ext cx="514255" cy="276999"/>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𝑓</m:t>
                      </m:r>
                      <m:r>
                        <a:rPr kumimoji="0" lang="en-US" sz="1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𝑦</m:t>
                      </m:r>
                      <m:r>
                        <a:rPr kumimoji="0" lang="en-US" sz="1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874169" y="2215897"/>
                <a:ext cx="514255" cy="276999"/>
              </a:xfrm>
              <a:prstGeom prst="rect">
                <a:avLst/>
              </a:prstGeom>
              <a:blipFill>
                <a:blip r:embed="rId11"/>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97761" y="2215897"/>
                <a:ext cx="514255" cy="276999"/>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200" b="0" i="1" u="none" strike="noStrike" kern="1200" cap="none" spc="0" normalizeH="0" baseline="0" noProof="0" dirty="0">
                          <a:ln>
                            <a:noFill/>
                          </a:ln>
                          <a:solidFill>
                            <a:srgbClr val="00B050"/>
                          </a:solidFill>
                          <a:effectLst/>
                          <a:uLnTx/>
                          <a:uFillTx/>
                          <a:latin typeface="Arial" panose="020B0604020202020204" pitchFamily="34" charset="0"/>
                          <a:ea typeface="+mn-ea"/>
                          <a:cs typeface="+mn-cs"/>
                        </a:rPr>
                        <m:t>g</m:t>
                      </m:r>
                      <m:r>
                        <m:rPr>
                          <m:nor/>
                        </m:rPr>
                        <a:rPr kumimoji="0" lang="en-US" sz="1200" b="0" i="1" u="none" strike="noStrike" kern="1200" cap="none" spc="0" normalizeH="0" baseline="0" noProof="0" dirty="0">
                          <a:ln>
                            <a:noFill/>
                          </a:ln>
                          <a:solidFill>
                            <a:srgbClr val="00B050"/>
                          </a:solidFill>
                          <a:effectLst/>
                          <a:uLnTx/>
                          <a:uFillTx/>
                          <a:latin typeface="Arial" panose="020B0604020202020204" pitchFamily="34" charset="0"/>
                          <a:ea typeface="+mn-ea"/>
                          <a:cs typeface="+mn-cs"/>
                        </a:rPr>
                        <m:t>(</m:t>
                      </m:r>
                      <m:r>
                        <m:rPr>
                          <m:nor/>
                        </m:rPr>
                        <a:rPr kumimoji="0" lang="en-US" sz="1200" b="0" i="1" u="none" strike="noStrike" kern="1200" cap="none" spc="0" normalizeH="0" baseline="0" noProof="0" dirty="0">
                          <a:ln>
                            <a:noFill/>
                          </a:ln>
                          <a:solidFill>
                            <a:srgbClr val="00B050"/>
                          </a:solidFill>
                          <a:effectLst/>
                          <a:uLnTx/>
                          <a:uFillTx/>
                          <a:latin typeface="Arial" panose="020B0604020202020204" pitchFamily="34" charset="0"/>
                          <a:ea typeface="+mn-ea"/>
                          <a:cs typeface="+mn-cs"/>
                        </a:rPr>
                        <m:t>y</m:t>
                      </m:r>
                      <m:r>
                        <m:rPr>
                          <m:nor/>
                        </m:rPr>
                        <a:rPr kumimoji="0" lang="en-US" sz="1200" b="0" i="1" u="none" strike="noStrike" kern="1200" cap="none" spc="0" normalizeH="0" baseline="0" noProof="0" dirty="0">
                          <a:ln>
                            <a:noFill/>
                          </a:ln>
                          <a:solidFill>
                            <a:srgbClr val="00B050"/>
                          </a:solidFill>
                          <a:effectLst/>
                          <a:uLnTx/>
                          <a:uFillTx/>
                          <a:latin typeface="Arial" panose="020B0604020202020204" pitchFamily="34" charset="0"/>
                          <a:ea typeface="+mn-ea"/>
                          <a:cs typeface="+mn-cs"/>
                        </a:rPr>
                        <m:t>)</m:t>
                      </m:r>
                    </m:oMath>
                  </m:oMathPara>
                </a14:m>
                <a:endParaRPr kumimoji="0" lang="en-US" sz="1200" b="0" i="1" u="none" strike="noStrike" kern="1200" cap="none" spc="0" normalizeH="0" baseline="0" noProof="0" dirty="0">
                  <a:ln>
                    <a:noFill/>
                  </a:ln>
                  <a:solidFill>
                    <a:srgbClr val="00B050"/>
                  </a:solidFill>
                  <a:effectLst/>
                  <a:uLnTx/>
                  <a:uFillTx/>
                  <a:latin typeface="Arial" panose="020B0604020202020204" pitchFamily="34" charset="0"/>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897761" y="2215897"/>
                <a:ext cx="514255" cy="276999"/>
              </a:xfrm>
              <a:prstGeom prst="rect">
                <a:avLst/>
              </a:prstGeom>
              <a:blipFill>
                <a:blip r:embed="rId1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661197" y="2786755"/>
                <a:ext cx="514255" cy="276999"/>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𝑓</m:t>
                      </m:r>
                      <m:r>
                        <a:rPr kumimoji="0" lang="en-US" sz="1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𝑦</m:t>
                      </m:r>
                      <m:r>
                        <a:rPr kumimoji="0" lang="en-US" sz="1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661197" y="2786755"/>
                <a:ext cx="514255" cy="276999"/>
              </a:xfrm>
              <a:prstGeom prst="rect">
                <a:avLst/>
              </a:prstGeom>
              <a:blipFill>
                <a:blip r:embed="rId13"/>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39763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4" grpId="0" animBg="1"/>
      <p:bldP spid="23" grpId="0" animBg="1"/>
      <p:bldP spid="24"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Strongly Convex Functions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23</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1" y="1052736"/>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We can “strengthen” the notion of convexity by defining</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 </m:t>
                    </m:r>
                    <m:r>
                      <a:rPr kumimoji="0" lang="el-GR" sz="1400" b="0" i="1" u="none" strike="noStrike" kern="1200" cap="none" spc="0" normalizeH="0" baseline="0" noProof="0" dirty="0" smtClean="0">
                        <a:ln>
                          <a:noFill/>
                        </a:ln>
                        <a:solidFill>
                          <a:srgbClr val="0070C0"/>
                        </a:solidFill>
                        <a:effectLst/>
                        <a:uLnTx/>
                        <a:uFillTx/>
                        <a:latin typeface="Cambria Math" panose="02040503050406030204" pitchFamily="18" charset="0"/>
                        <a:cs typeface="Arial" panose="020B0604020202020204" pitchFamily="34" charset="0"/>
                      </a:rPr>
                      <m:t>𝜇</m:t>
                    </m:r>
                  </m:oMath>
                </a14:m>
                <a:r>
                  <a:rPr kumimoji="0" lang="en-US" sz="14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-strong convexity</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that is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1" y="1052736"/>
                <a:ext cx="9468172" cy="648072"/>
              </a:xfrm>
              <a:prstGeom prst="rect">
                <a:avLst/>
              </a:prstGeom>
              <a:blipFill>
                <a:blip r:embed="rId3"/>
                <a:stretch>
                  <a:fillRect t="-1887"/>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973473" y="1417779"/>
            <a:ext cx="5125616" cy="566057"/>
          </a:xfrm>
          <a:prstGeom prst="rect">
            <a:avLst/>
          </a:prstGeom>
        </p:spPr>
      </p:pic>
      <p:pic>
        <p:nvPicPr>
          <p:cNvPr id="5" name="Picture 4"/>
          <p:cNvPicPr>
            <a:picLocks noChangeAspect="1"/>
          </p:cNvPicPr>
          <p:nvPr/>
        </p:nvPicPr>
        <p:blipFill>
          <a:blip r:embed="rId5"/>
          <a:stretch>
            <a:fillRect/>
          </a:stretch>
        </p:blipFill>
        <p:spPr>
          <a:xfrm>
            <a:off x="235114" y="2624449"/>
            <a:ext cx="8546197" cy="1080189"/>
          </a:xfrm>
          <a:prstGeom prst="rect">
            <a:avLst/>
          </a:prstGeom>
        </p:spPr>
      </p:pic>
      <p:sp>
        <p:nvSpPr>
          <p:cNvPr id="9" name="Content Placeholder 2"/>
          <p:cNvSpPr txBox="1">
            <a:spLocks/>
          </p:cNvSpPr>
          <p:nvPr/>
        </p:nvSpPr>
        <p:spPr>
          <a:xfrm>
            <a:off x="-269912" y="4199100"/>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p:txBody>
      </p:sp>
      <p:pic>
        <p:nvPicPr>
          <p:cNvPr id="2" name="Picture 1"/>
          <p:cNvPicPr>
            <a:picLocks noChangeAspect="1"/>
          </p:cNvPicPr>
          <p:nvPr/>
        </p:nvPicPr>
        <p:blipFill rotWithShape="1">
          <a:blip r:embed="rId6"/>
          <a:srcRect t="60509"/>
          <a:stretch/>
        </p:blipFill>
        <p:spPr>
          <a:xfrm>
            <a:off x="1628157" y="5650503"/>
            <a:ext cx="5760113" cy="430818"/>
          </a:xfrm>
          <a:prstGeom prst="rect">
            <a:avLst/>
          </a:prstGeom>
        </p:spPr>
      </p:pic>
      <p:pic>
        <p:nvPicPr>
          <p:cNvPr id="7" name="Picture 6"/>
          <p:cNvPicPr>
            <a:picLocks noChangeAspect="1"/>
          </p:cNvPicPr>
          <p:nvPr/>
        </p:nvPicPr>
        <p:blipFill rotWithShape="1">
          <a:blip r:embed="rId7"/>
          <a:srcRect l="7672" t="34493" r="57773" b="12405"/>
          <a:stretch/>
        </p:blipFill>
        <p:spPr>
          <a:xfrm>
            <a:off x="3353994" y="4493230"/>
            <a:ext cx="2308438" cy="480926"/>
          </a:xfrm>
          <a:prstGeom prst="rect">
            <a:avLst/>
          </a:prstGeom>
        </p:spPr>
      </p:pic>
      <mc:AlternateContent xmlns:mc="http://schemas.openxmlformats.org/markup-compatibility/2006" xmlns:a14="http://schemas.microsoft.com/office/drawing/2010/main">
        <mc:Choice Requires="a14">
          <p:sp>
            <p:nvSpPr>
              <p:cNvPr id="14" name="Content Placeholder 2"/>
              <p:cNvSpPr txBox="1">
                <a:spLocks/>
              </p:cNvSpPr>
              <p:nvPr/>
            </p:nvSpPr>
            <p:spPr>
              <a:xfrm>
                <a:off x="-236280" y="5337212"/>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 twice differentiable function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cs typeface="Arial" panose="020B0604020202020204" pitchFamily="34" charset="0"/>
                      </a:rPr>
                      <m:t>𝑓</m:t>
                    </m:r>
                  </m:oMath>
                </a14:m>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said to be </a:t>
                </a:r>
                <a14:m>
                  <m:oMath xmlns:m="http://schemas.openxmlformats.org/officeDocument/2006/math">
                    <m:r>
                      <a:rPr kumimoji="0" lang="el-GR" sz="1400" b="0" i="1" u="none" strike="noStrike" kern="1200" cap="none" spc="0" normalizeH="0" baseline="0" noProof="0" dirty="0" smtClean="0">
                        <a:ln>
                          <a:noFill/>
                        </a:ln>
                        <a:solidFill>
                          <a:srgbClr val="0070C0"/>
                        </a:solidFill>
                        <a:effectLst/>
                        <a:uLnTx/>
                        <a:uFillTx/>
                        <a:latin typeface="Cambria Math" panose="02040503050406030204" pitchFamily="18" charset="0"/>
                        <a:cs typeface="Arial" panose="020B0604020202020204" pitchFamily="34" charset="0"/>
                      </a:rPr>
                      <m:t>𝜇</m:t>
                    </m:r>
                  </m:oMath>
                </a14:m>
                <a:r>
                  <a:rPr kumimoji="0" lang="en-US" sz="14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-strongly convex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and </a:t>
                </a:r>
                <a14:m>
                  <m:oMath xmlns:m="http://schemas.openxmlformats.org/officeDocument/2006/math">
                    <m:r>
                      <a:rPr kumimoji="0" lang="en-US" sz="1400" b="0" i="1" u="none" strike="noStrike" kern="1200" cap="none" spc="0" normalizeH="0" baseline="0" noProof="0" dirty="0" smtClean="0">
                        <a:ln>
                          <a:noFill/>
                        </a:ln>
                        <a:solidFill>
                          <a:srgbClr val="990000"/>
                        </a:solidFill>
                        <a:effectLst/>
                        <a:uLnTx/>
                        <a:uFillTx/>
                        <a:latin typeface="Cambria Math" panose="02040503050406030204" pitchFamily="18" charset="0"/>
                      </a:rPr>
                      <m:t>𝐿</m:t>
                    </m:r>
                  </m:oMath>
                </a14:m>
                <a:r>
                  <a:rPr kumimoji="0" lang="en-US" sz="1400" b="0" i="0" u="none" strike="noStrike" kern="1200" cap="none" spc="0" normalizeH="0" baseline="0" noProof="0" dirty="0">
                    <a:ln>
                      <a:noFill/>
                    </a:ln>
                    <a:solidFill>
                      <a:srgbClr val="990000"/>
                    </a:solidFill>
                    <a:effectLst/>
                    <a:uLnTx/>
                    <a:uFillTx/>
                    <a:latin typeface="Arial" panose="020B0604020202020204" pitchFamily="34" charset="0"/>
                    <a:cs typeface="Arial" panose="020B0604020202020204" pitchFamily="34" charset="0"/>
                  </a:rPr>
                  <a:t>-smooth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if</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236280" y="5337212"/>
                <a:ext cx="9468172" cy="648072"/>
              </a:xfrm>
              <a:prstGeom prst="rect">
                <a:avLst/>
              </a:prstGeom>
              <a:blipFill>
                <a:blip r:embed="rId8"/>
                <a:stretch>
                  <a:fillRect t="-1887"/>
                </a:stretch>
              </a:blipFill>
            </p:spPr>
            <p:txBody>
              <a:bodyPr/>
              <a:lstStyle/>
              <a:p>
                <a:r>
                  <a:rPr lang="en-US">
                    <a:noFill/>
                  </a:rPr>
                  <a:t> </a:t>
                </a:r>
              </a:p>
            </p:txBody>
          </p:sp>
        </mc:Fallback>
      </mc:AlternateContent>
      <p:sp>
        <p:nvSpPr>
          <p:cNvPr id="8" name="Left Brace 7"/>
          <p:cNvSpPr/>
          <p:nvPr/>
        </p:nvSpPr>
        <p:spPr bwMode="auto">
          <a:xfrm rot="16200000">
            <a:off x="3484838" y="999339"/>
            <a:ext cx="360040" cy="2002065"/>
          </a:xfrm>
          <a:prstGeom prst="leftBrace">
            <a:avLst>
              <a:gd name="adj1" fmla="val 46724"/>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 name="TextBox 9"/>
          <p:cNvSpPr txBox="1"/>
          <p:nvPr/>
        </p:nvSpPr>
        <p:spPr>
          <a:xfrm>
            <a:off x="2762016" y="2117552"/>
            <a:ext cx="2088232" cy="2769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first order Taylor expansion</a:t>
            </a:r>
          </a:p>
        </p:txBody>
      </p:sp>
      <p:sp>
        <p:nvSpPr>
          <p:cNvPr id="17" name="Content Placeholder 2"/>
          <p:cNvSpPr txBox="1">
            <a:spLocks/>
          </p:cNvSpPr>
          <p:nvPr/>
        </p:nvSpPr>
        <p:spPr>
          <a:xfrm>
            <a:off x="-236280" y="3987666"/>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Equivalent second-order characterization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(for twice differentiable functions)</a:t>
            </a:r>
          </a:p>
        </p:txBody>
      </p:sp>
      <p:sp>
        <p:nvSpPr>
          <p:cNvPr id="20" name="Rectangle 19"/>
          <p:cNvSpPr/>
          <p:nvPr/>
        </p:nvSpPr>
        <p:spPr bwMode="auto">
          <a:xfrm>
            <a:off x="8316416" y="3139221"/>
            <a:ext cx="720080" cy="70693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 name="Rectangle 20"/>
          <p:cNvSpPr/>
          <p:nvPr/>
        </p:nvSpPr>
        <p:spPr bwMode="auto">
          <a:xfrm>
            <a:off x="1043608" y="2799876"/>
            <a:ext cx="360040" cy="30015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8607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Strongly Convex and Smooth Functions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3" name="TextBox 2"/>
          <p:cNvSpPr txBox="1"/>
          <p:nvPr/>
        </p:nvSpPr>
        <p:spPr>
          <a:xfrm>
            <a:off x="0" y="926829"/>
            <a:ext cx="9144000"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Main Inequality</a:t>
            </a:r>
          </a:p>
        </p:txBody>
      </p:sp>
      <mc:AlternateContent xmlns:mc="http://schemas.openxmlformats.org/markup-compatibility/2006" xmlns:a14="http://schemas.microsoft.com/office/drawing/2010/main">
        <mc:Choice Requires="a14">
          <p:sp>
            <p:nvSpPr>
              <p:cNvPr id="22" name="TextBox 21"/>
              <p:cNvSpPr txBox="1"/>
              <p:nvPr/>
            </p:nvSpPr>
            <p:spPr>
              <a:xfrm>
                <a:off x="179512" y="1300698"/>
                <a:ext cx="914400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A44A"/>
                    </a:solidFill>
                    <a:effectLst/>
                    <a:uLnTx/>
                    <a:uFillTx/>
                    <a:latin typeface="Arial" panose="020B0604020202020204" pitchFamily="34" charset="0"/>
                    <a:ea typeface="+mn-ea"/>
                    <a:cs typeface="+mn-cs"/>
                  </a:rPr>
                  <a:t>If </a:t>
                </a:r>
                <a14:m>
                  <m:oMath xmlns:m="http://schemas.openxmlformats.org/officeDocument/2006/math">
                    <m:r>
                      <a:rPr kumimoji="0" lang="en-US" sz="2000" b="0" i="1" u="none" strike="noStrike" kern="1200" cap="none" spc="0" normalizeH="0" baseline="0" noProof="0" dirty="0" smtClean="0">
                        <a:ln>
                          <a:noFill/>
                        </a:ln>
                        <a:solidFill>
                          <a:srgbClr val="00A44A"/>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dirty="0">
                        <a:ln>
                          <a:noFill/>
                        </a:ln>
                        <a:solidFill>
                          <a:srgbClr val="00A44A"/>
                        </a:solidFill>
                        <a:effectLst/>
                        <a:uLnTx/>
                        <a:uFillTx/>
                        <a:latin typeface="Cambria Math" panose="02040503050406030204" pitchFamily="18" charset="0"/>
                        <a:ea typeface="+mn-ea"/>
                        <a:cs typeface="+mn-cs"/>
                      </a:rPr>
                      <m:t>𝑓</m:t>
                    </m:r>
                  </m:oMath>
                </a14:m>
                <a:r>
                  <a:rPr kumimoji="0" lang="en-US" sz="2000" b="0" i="0" u="none" strike="noStrike" kern="1200" cap="none" spc="0" normalizeH="0" baseline="0" noProof="0" dirty="0">
                    <a:ln>
                      <a:noFill/>
                    </a:ln>
                    <a:solidFill>
                      <a:srgbClr val="00A44A"/>
                    </a:solidFill>
                    <a:effectLst/>
                    <a:uLnTx/>
                    <a:uFillTx/>
                    <a:latin typeface="Arial" panose="020B0604020202020204" pitchFamily="34" charset="0"/>
                    <a:ea typeface="+mn-ea"/>
                    <a:cs typeface="+mn-cs"/>
                  </a:rPr>
                  <a:t> </a:t>
                </a:r>
                <a:r>
                  <a:rPr kumimoji="0" lang="en-US" sz="1800" b="0" i="0" u="none" strike="noStrike" kern="1200" cap="none" spc="0" normalizeH="0" baseline="0" noProof="0" dirty="0">
                    <a:ln>
                      <a:noFill/>
                    </a:ln>
                    <a:solidFill>
                      <a:srgbClr val="00A44A"/>
                    </a:solidFill>
                    <a:effectLst/>
                    <a:uLnTx/>
                    <a:uFillTx/>
                    <a:latin typeface="Arial" panose="020B0604020202020204" pitchFamily="34" charset="0"/>
                    <a:ea typeface="+mn-ea"/>
                    <a:cs typeface="+mn-cs"/>
                  </a:rPr>
                  <a:t>is </a:t>
                </a:r>
                <a14:m>
                  <m:oMath xmlns:m="http://schemas.openxmlformats.org/officeDocument/2006/math">
                    <m:r>
                      <a:rPr kumimoji="0" lang="en-US" sz="1800" b="0" i="1" u="none" strike="noStrike" kern="1200" cap="none" spc="0" normalizeH="0" baseline="0" noProof="0" dirty="0">
                        <a:ln>
                          <a:noFill/>
                        </a:ln>
                        <a:solidFill>
                          <a:srgbClr val="00A44A"/>
                        </a:solidFill>
                        <a:effectLst/>
                        <a:uLnTx/>
                        <a:uFillTx/>
                        <a:latin typeface="Cambria Math" panose="02040503050406030204" pitchFamily="18" charset="0"/>
                        <a:ea typeface="+mn-ea"/>
                        <a:cs typeface="+mn-cs"/>
                      </a:rPr>
                      <m:t>𝐿</m:t>
                    </m:r>
                  </m:oMath>
                </a14:m>
                <a:r>
                  <a:rPr kumimoji="0" lang="en-US" sz="1800" b="0" i="0" u="none" strike="noStrike" kern="1200" cap="none" spc="0" normalizeH="0" baseline="0" noProof="0" dirty="0">
                    <a:ln>
                      <a:noFill/>
                    </a:ln>
                    <a:solidFill>
                      <a:srgbClr val="00A44A"/>
                    </a:solidFill>
                    <a:effectLst/>
                    <a:uLnTx/>
                    <a:uFillTx/>
                    <a:latin typeface="Arial" panose="020B0604020202020204" pitchFamily="34" charset="0"/>
                    <a:ea typeface="+mn-ea"/>
                    <a:cs typeface="+mn-cs"/>
                  </a:rPr>
                  <a:t>-Lipschitz continuous and </a:t>
                </a:r>
                <a14:m>
                  <m:oMath xmlns:m="http://schemas.openxmlformats.org/officeDocument/2006/math">
                    <m:r>
                      <a:rPr kumimoji="0" lang="en-US" sz="1800" b="0" i="1" u="none" strike="noStrike" kern="1200" cap="none" spc="0" normalizeH="0" baseline="0" noProof="0" dirty="0">
                        <a:ln>
                          <a:noFill/>
                        </a:ln>
                        <a:solidFill>
                          <a:srgbClr val="00A44A"/>
                        </a:solidFill>
                        <a:effectLst/>
                        <a:uLnTx/>
                        <a:uFillTx/>
                        <a:latin typeface="Cambria Math" panose="02040503050406030204" pitchFamily="18" charset="0"/>
                        <a:ea typeface="+mn-ea"/>
                        <a:cs typeface="+mn-cs"/>
                      </a:rPr>
                      <m:t>𝑓</m:t>
                    </m:r>
                  </m:oMath>
                </a14:m>
                <a:r>
                  <a:rPr kumimoji="0" lang="en-US" sz="1800" b="0" i="0" u="none" strike="noStrike" kern="1200" cap="none" spc="0" normalizeH="0" baseline="0" noProof="0" dirty="0">
                    <a:ln>
                      <a:noFill/>
                    </a:ln>
                    <a:solidFill>
                      <a:srgbClr val="00A44A"/>
                    </a:solidFill>
                    <a:effectLst/>
                    <a:uLnTx/>
                    <a:uFillTx/>
                    <a:latin typeface="Arial" panose="020B0604020202020204" pitchFamily="34" charset="0"/>
                    <a:ea typeface="+mn-ea"/>
                    <a:cs typeface="+mn-cs"/>
                  </a:rPr>
                  <a:t> is </a:t>
                </a:r>
                <a14:m>
                  <m:oMath xmlns:m="http://schemas.openxmlformats.org/officeDocument/2006/math">
                    <m:r>
                      <a:rPr kumimoji="0" lang="el-GR" sz="2000" b="0" i="1" u="none" strike="noStrike" kern="1200" cap="none" spc="0" normalizeH="0" baseline="0" noProof="0" dirty="0">
                        <a:ln>
                          <a:noFill/>
                        </a:ln>
                        <a:solidFill>
                          <a:srgbClr val="00A44A"/>
                        </a:solidFill>
                        <a:effectLst/>
                        <a:uLnTx/>
                        <a:uFillTx/>
                        <a:latin typeface="Cambria Math" panose="02040503050406030204" pitchFamily="18" charset="0"/>
                        <a:ea typeface="+mn-ea"/>
                        <a:cs typeface="Arial" panose="020B0604020202020204" pitchFamily="34" charset="0"/>
                      </a:rPr>
                      <m:t>𝜇</m:t>
                    </m:r>
                  </m:oMath>
                </a14:m>
                <a:r>
                  <a:rPr kumimoji="0" lang="en-US" sz="1800" b="0" i="0" u="none" strike="noStrike" kern="1200" cap="none" spc="0" normalizeH="0" baseline="0" noProof="0" dirty="0">
                    <a:ln>
                      <a:noFill/>
                    </a:ln>
                    <a:solidFill>
                      <a:srgbClr val="00A44A"/>
                    </a:solidFill>
                    <a:effectLst/>
                    <a:uLnTx/>
                    <a:uFillTx/>
                    <a:latin typeface="Arial" panose="020B0604020202020204" pitchFamily="34" charset="0"/>
                    <a:ea typeface="+mn-ea"/>
                    <a:cs typeface="+mn-cs"/>
                  </a:rPr>
                  <a:t>-strongly convex</a:t>
                </a:r>
                <a:endParaRPr kumimoji="0" lang="en-US" sz="1800" b="0" i="0" u="none" strike="noStrike" kern="1200" cap="none" spc="0" normalizeH="0" baseline="0" noProof="0" dirty="0">
                  <a:ln>
                    <a:noFill/>
                  </a:ln>
                  <a:solidFill>
                    <a:srgbClr val="00A44A"/>
                  </a:solidFill>
                  <a:effectLst/>
                  <a:uLnTx/>
                  <a:uFillTx/>
                  <a:latin typeface="Eurostile LT Std"/>
                  <a:ea typeface="+mn-ea"/>
                  <a:cs typeface="+mn-cs"/>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79512" y="1300698"/>
                <a:ext cx="9144000" cy="400110"/>
              </a:xfrm>
              <a:prstGeom prst="rect">
                <a:avLst/>
              </a:prstGeom>
              <a:blipFill>
                <a:blip r:embed="rId3"/>
                <a:stretch>
                  <a:fillRect l="-533" b="-22727"/>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917105" y="1700808"/>
            <a:ext cx="5309789" cy="3659290"/>
          </a:xfrm>
          <a:prstGeom prst="rect">
            <a:avLst/>
          </a:prstGeom>
        </p:spPr>
      </p:pic>
      <p:pic>
        <p:nvPicPr>
          <p:cNvPr id="11" name="Picture 10"/>
          <p:cNvPicPr>
            <a:picLocks noChangeAspect="1"/>
          </p:cNvPicPr>
          <p:nvPr/>
        </p:nvPicPr>
        <p:blipFill>
          <a:blip r:embed="rId5"/>
          <a:stretch>
            <a:fillRect/>
          </a:stretch>
        </p:blipFill>
        <p:spPr>
          <a:xfrm>
            <a:off x="2843808" y="5373216"/>
            <a:ext cx="6228184" cy="887154"/>
          </a:xfrm>
          <a:prstGeom prst="rect">
            <a:avLst/>
          </a:prstGeom>
        </p:spPr>
      </p:pic>
    </p:spTree>
    <p:extLst>
      <p:ext uri="{BB962C8B-B14F-4D97-AF65-F5344CB8AC3E}">
        <p14:creationId xmlns:p14="http://schemas.microsoft.com/office/powerpoint/2010/main" val="2408968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Gradient Methods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25</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1" y="1052736"/>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We have the following unconstrained optimization problem</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func>
                        <m:fun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uncPr>
                        <m:fName>
                          <m:limLow>
                            <m:limLow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limLowPr>
                            <m:e>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min</m:t>
                              </m:r>
                            </m:e>
                            <m:lim>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rPr>
                                <m:t>𝒙</m:t>
                              </m:r>
                            </m:lim>
                          </m:limLow>
                        </m:fNa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rPr>
                            <m:t>𝒙</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e>
                      </m:func>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subject</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 </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to</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rPr>
                        <m:t>𝒙</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𝑛</m:t>
                          </m:r>
                        </m:sup>
                      </m:sSup>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where the objective or cost function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differentiable</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Iterative descent algorithms</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1" y="1052736"/>
                <a:ext cx="9468172" cy="648072"/>
              </a:xfrm>
              <a:prstGeom prst="rect">
                <a:avLst/>
              </a:prstGeom>
              <a:blipFill>
                <a:blip r:embed="rId3"/>
                <a:stretch>
                  <a:fillRect t="-2830" b="-232075"/>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1164820" y="3140968"/>
            <a:ext cx="6742922" cy="1150776"/>
          </a:xfrm>
          <a:prstGeom prst="rect">
            <a:avLst/>
          </a:prstGeom>
        </p:spPr>
      </p:pic>
      <p:pic>
        <p:nvPicPr>
          <p:cNvPr id="3" name="Picture 2"/>
          <p:cNvPicPr>
            <a:picLocks noChangeAspect="1"/>
          </p:cNvPicPr>
          <p:nvPr/>
        </p:nvPicPr>
        <p:blipFill>
          <a:blip r:embed="rId5"/>
          <a:stretch>
            <a:fillRect/>
          </a:stretch>
        </p:blipFill>
        <p:spPr>
          <a:xfrm>
            <a:off x="1200539" y="4365104"/>
            <a:ext cx="6742922" cy="1729273"/>
          </a:xfrm>
          <a:prstGeom prst="rect">
            <a:avLst/>
          </a:prstGeom>
        </p:spPr>
      </p:pic>
    </p:spTree>
    <p:extLst>
      <p:ext uri="{BB962C8B-B14F-4D97-AF65-F5344CB8AC3E}">
        <p14:creationId xmlns:p14="http://schemas.microsoft.com/office/powerpoint/2010/main" val="54452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Gradient Methods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26</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1" y="1052736"/>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We have the following unconstrained optimization problem</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func>
                        <m:fun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uncPr>
                        <m:fName>
                          <m:limLow>
                            <m:limLow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limLowPr>
                            <m:e>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min</m:t>
                              </m:r>
                            </m:e>
                            <m:lim>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rPr>
                                <m:t>𝒙</m:t>
                              </m:r>
                            </m:lim>
                          </m:limLow>
                        </m:fNa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rPr>
                            <m:t>𝒙</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e>
                      </m:func>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subject</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 </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to</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rPr>
                        <m:t>𝒙</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𝑛</m:t>
                          </m:r>
                        </m:sup>
                      </m:sSup>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where the objective or cost function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differentiable</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Iterative descent algorithms</a:t>
                </a: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1" y="1052736"/>
                <a:ext cx="9468172" cy="648072"/>
              </a:xfrm>
              <a:prstGeom prst="rect">
                <a:avLst/>
              </a:prstGeom>
              <a:blipFill>
                <a:blip r:embed="rId3"/>
                <a:stretch>
                  <a:fillRect t="-2830" b="-232075"/>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1164820" y="3140968"/>
            <a:ext cx="6742922" cy="1150776"/>
          </a:xfrm>
          <a:prstGeom prst="rect">
            <a:avLst/>
          </a:prstGeom>
        </p:spPr>
      </p:pic>
      <p:pic>
        <p:nvPicPr>
          <p:cNvPr id="4" name="Picture 3"/>
          <p:cNvPicPr>
            <a:picLocks noChangeAspect="1"/>
          </p:cNvPicPr>
          <p:nvPr/>
        </p:nvPicPr>
        <p:blipFill>
          <a:blip r:embed="rId5"/>
          <a:stretch>
            <a:fillRect/>
          </a:stretch>
        </p:blipFill>
        <p:spPr>
          <a:xfrm>
            <a:off x="1115616" y="4349552"/>
            <a:ext cx="6394580" cy="1760376"/>
          </a:xfrm>
          <a:prstGeom prst="rect">
            <a:avLst/>
          </a:prstGeom>
        </p:spPr>
      </p:pic>
    </p:spTree>
    <p:extLst>
      <p:ext uri="{BB962C8B-B14F-4D97-AF65-F5344CB8AC3E}">
        <p14:creationId xmlns:p14="http://schemas.microsoft.com/office/powerpoint/2010/main" val="84796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Gradient Descent</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27</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9" name="Content Placeholder 2"/>
          <p:cNvSpPr txBox="1">
            <a:spLocks/>
          </p:cNvSpPr>
          <p:nvPr/>
        </p:nvSpPr>
        <p:spPr>
          <a:xfrm>
            <a:off x="-324171" y="1052736"/>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One of the most important examples: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4067944" y="1022572"/>
            <a:ext cx="2795284" cy="555228"/>
          </a:xfrm>
          <a:prstGeom prst="rect">
            <a:avLst/>
          </a:prstGeom>
        </p:spPr>
      </p:pic>
      <p:pic>
        <p:nvPicPr>
          <p:cNvPr id="5" name="Picture 4"/>
          <p:cNvPicPr>
            <a:picLocks noChangeAspect="1"/>
          </p:cNvPicPr>
          <p:nvPr/>
        </p:nvPicPr>
        <p:blipFill>
          <a:blip r:embed="rId4"/>
          <a:stretch>
            <a:fillRect/>
          </a:stretch>
        </p:blipFill>
        <p:spPr>
          <a:xfrm>
            <a:off x="2931930" y="1766142"/>
            <a:ext cx="3931298" cy="410547"/>
          </a:xfrm>
          <a:prstGeom prst="rect">
            <a:avLst/>
          </a:prstGeom>
        </p:spPr>
      </p:pic>
      <p:sp>
        <p:nvSpPr>
          <p:cNvPr id="11" name="Content Placeholder 2"/>
          <p:cNvSpPr txBox="1">
            <a:spLocks/>
          </p:cNvSpPr>
          <p:nvPr/>
        </p:nvSpPr>
        <p:spPr>
          <a:xfrm>
            <a:off x="-324171" y="4797152"/>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Also known as </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steepest descent </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5"/>
          <a:stretch>
            <a:fillRect/>
          </a:stretch>
        </p:blipFill>
        <p:spPr>
          <a:xfrm>
            <a:off x="1225151" y="5171091"/>
            <a:ext cx="7091265" cy="1069910"/>
          </a:xfrm>
          <a:prstGeom prst="rect">
            <a:avLst/>
          </a:prstGeom>
        </p:spPr>
      </p:pic>
      <p:sp>
        <p:nvSpPr>
          <p:cNvPr id="13" name="Content Placeholder 2"/>
          <p:cNvSpPr txBox="1">
            <a:spLocks/>
          </p:cNvSpPr>
          <p:nvPr/>
        </p:nvSpPr>
        <p:spPr>
          <a:xfrm>
            <a:off x="-324544" y="2276872"/>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Traced to Augustin Louis Cauchy (1857)</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Eurostile LT Std"/>
              <a:ea typeface="+mn-ea"/>
              <a:cs typeface="+mn-cs"/>
            </a:endParaRPr>
          </a:p>
        </p:txBody>
      </p:sp>
      <p:pic>
        <p:nvPicPr>
          <p:cNvPr id="7" name="Picture 6"/>
          <p:cNvPicPr>
            <a:picLocks noChangeAspect="1"/>
          </p:cNvPicPr>
          <p:nvPr/>
        </p:nvPicPr>
        <p:blipFill>
          <a:blip r:embed="rId6"/>
          <a:stretch>
            <a:fillRect/>
          </a:stretch>
        </p:blipFill>
        <p:spPr>
          <a:xfrm>
            <a:off x="827584" y="2566349"/>
            <a:ext cx="3704968" cy="2214727"/>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8384" y="2376541"/>
            <a:ext cx="936104" cy="1297172"/>
          </a:xfrm>
          <a:prstGeom prst="rect">
            <a:avLst/>
          </a:prstGeom>
        </p:spPr>
      </p:pic>
      <p:pic>
        <p:nvPicPr>
          <p:cNvPr id="17" name="Picture 16"/>
          <p:cNvPicPr>
            <a:picLocks noChangeAspect="1"/>
          </p:cNvPicPr>
          <p:nvPr/>
        </p:nvPicPr>
        <p:blipFill rotWithShape="1">
          <a:blip r:embed="rId8"/>
          <a:srcRect l="14579" t="-170" r="17610" b="-6896"/>
          <a:stretch/>
        </p:blipFill>
        <p:spPr>
          <a:xfrm>
            <a:off x="5291682" y="2376541"/>
            <a:ext cx="2644523" cy="2348603"/>
          </a:xfrm>
          <a:prstGeom prst="rect">
            <a:avLst/>
          </a:prstGeom>
        </p:spPr>
      </p:pic>
    </p:spTree>
    <p:extLst>
      <p:ext uri="{BB962C8B-B14F-4D97-AF65-F5344CB8AC3E}">
        <p14:creationId xmlns:p14="http://schemas.microsoft.com/office/powerpoint/2010/main" val="2822015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Convex and Smooth Functions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28</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6" name="Rectangle 5"/>
          <p:cNvSpPr/>
          <p:nvPr/>
        </p:nvSpPr>
        <p:spPr bwMode="auto">
          <a:xfrm>
            <a:off x="1187624" y="1040613"/>
            <a:ext cx="360040" cy="30015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8" name="Straight Connector 7"/>
          <p:cNvCxnSpPr/>
          <p:nvPr/>
        </p:nvCxnSpPr>
        <p:spPr bwMode="auto">
          <a:xfrm>
            <a:off x="184640" y="2924944"/>
            <a:ext cx="871296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0" y="3068960"/>
            <a:ext cx="9144000"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cs typeface="Arial" panose="020B0604020202020204" pitchFamily="34" charset="0"/>
              </a:rPr>
              <a:t>Proof</a:t>
            </a:r>
          </a:p>
        </p:txBody>
      </p:sp>
      <p:sp>
        <p:nvSpPr>
          <p:cNvPr id="20" name="Rectangle 19"/>
          <p:cNvSpPr/>
          <p:nvPr/>
        </p:nvSpPr>
        <p:spPr bwMode="auto">
          <a:xfrm>
            <a:off x="1711315" y="3979739"/>
            <a:ext cx="360040" cy="30015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 name="Rectangle 20"/>
          <p:cNvSpPr/>
          <p:nvPr/>
        </p:nvSpPr>
        <p:spPr bwMode="auto">
          <a:xfrm>
            <a:off x="1433589" y="4425627"/>
            <a:ext cx="360040" cy="39149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30" name="Content Placeholder 2"/>
              <p:cNvSpPr txBox="1">
                <a:spLocks/>
              </p:cNvSpPr>
              <p:nvPr/>
            </p:nvSpPr>
            <p:spPr>
              <a:xfrm>
                <a:off x="-324171" y="1052736"/>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Theorem:</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Let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be </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convex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and </a:t>
                </a:r>
                <a14:m>
                  <m:oMath xmlns:m="http://schemas.openxmlformats.org/officeDocument/2006/math">
                    <m:r>
                      <a:rPr kumimoji="0" lang="en-US" sz="1600" b="0" i="1" u="none" strike="noStrike" kern="1200" cap="none" spc="0" normalizeH="0" baseline="0" noProof="0" dirty="0">
                        <a:ln>
                          <a:noFill/>
                        </a:ln>
                        <a:solidFill>
                          <a:srgbClr val="990000"/>
                        </a:solidFill>
                        <a:effectLst/>
                        <a:uLnTx/>
                        <a:uFillTx/>
                        <a:latin typeface="Cambria Math" panose="02040503050406030204" pitchFamily="18" charset="0"/>
                      </a:rPr>
                      <m:t>𝐿</m:t>
                    </m:r>
                  </m:oMath>
                </a14:m>
                <a:r>
                  <a:rPr kumimoji="0" lang="en-US" sz="1600" b="0" i="0" u="none" strike="noStrike" kern="1200" cap="none" spc="0" normalizeH="0" baseline="0" noProof="0" dirty="0">
                    <a:ln>
                      <a:noFill/>
                    </a:ln>
                    <a:solidFill>
                      <a:srgbClr val="990000"/>
                    </a:solidFill>
                    <a:effectLst/>
                    <a:uLnTx/>
                    <a:uFillTx/>
                    <a:latin typeface="Arial" panose="020B0604020202020204" pitchFamily="34" charset="0"/>
                    <a:cs typeface="Arial" panose="020B0604020202020204" pitchFamily="34" charset="0"/>
                  </a:rPr>
                  <a:t>-smooth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(∇𝑓 is 𝐿-Lipschitz). </a:t>
                </a: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Consider the problem </a:t>
                </a:r>
                <a14:m>
                  <m:oMath xmlns:m="http://schemas.openxmlformats.org/officeDocument/2006/math">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arg</m:t>
                    </m:r>
                    <m:func>
                      <m:fun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uncPr>
                      <m:fName>
                        <m:limLow>
                          <m:limLow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limLowPr>
                          <m:e>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min</m:t>
                            </m:r>
                          </m:e>
                          <m:li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𝑑</m:t>
                                </m:r>
                              </m:sup>
                            </m:sSup>
                          </m:lim>
                        </m:limLow>
                      </m:fNa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e>
                    </m:func>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the following GD method with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𝛼</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1200" cap="none" spc="0" normalizeH="0" baseline="0" noProof="0" dirty="0">
                            <a:ln>
                              <a:noFill/>
                            </a:ln>
                            <a:solidFill>
                              <a:srgbClr val="990000"/>
                            </a:solidFill>
                            <a:effectLst/>
                            <a:uLnTx/>
                            <a:uFillTx/>
                            <a:latin typeface="Cambria Math" panose="02040503050406030204" pitchFamily="18" charset="0"/>
                          </a:rPr>
                          <m:t>𝐿</m:t>
                        </m:r>
                      </m:den>
                    </m:f>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+1</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𝛼</m:t>
                      </m:r>
                      <m:r>
                        <m:rPr>
                          <m:nor/>
                        </m:rP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m:t>∇</m:t>
                      </m:r>
                      <m:r>
                        <m:rPr>
                          <m:nor/>
                        </m:rP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m:t>𝑓</m:t>
                      </m:r>
                      <m:r>
                        <m:rPr>
                          <m:nor/>
                        </m:rPr>
                        <a:rPr kumimoji="0" lang="en-US" sz="1800" b="0"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r>
                        <m:rPr>
                          <m:nor/>
                        </m:rPr>
                        <a:rPr kumimoji="0" lang="en-US" sz="1800" b="0"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m:t>)</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Let </a:t>
                </a:r>
                <a14:m>
                  <m:oMath xmlns:m="http://schemas.openxmlformats.org/officeDocument/2006/math">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for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𝑡</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=1,…,</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𝑛</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be the sequence of iterates generated by the above GD algorithm. Then,</a:t>
                </a: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𝑛</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sup>
                      </m:s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𝐿</m:t>
                          </m:r>
                        </m:num>
                        <m:den>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𝑛</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den>
                      </m:f>
                      <m:sSubSup>
                        <m:sSub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SupPr>
                        <m:e>
                          <m:d>
                            <m:dPr>
                              <m:begChr m:val="‖"/>
                              <m:end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sup>
                              </m:s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sup>
                              </m:sSup>
                            </m:e>
                          </m:d>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sub>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sup>
                      </m:sSubSup>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30" name="Content Placeholder 2"/>
              <p:cNvSpPr txBox="1">
                <a:spLocks noRot="1" noChangeAspect="1" noMove="1" noResize="1" noEditPoints="1" noAdjustHandles="1" noChangeArrowheads="1" noChangeShapeType="1" noTextEdit="1"/>
              </p:cNvSpPr>
              <p:nvPr/>
            </p:nvSpPr>
            <p:spPr>
              <a:xfrm>
                <a:off x="-324171" y="1052736"/>
                <a:ext cx="9468172" cy="648072"/>
              </a:xfrm>
              <a:prstGeom prst="rect">
                <a:avLst/>
              </a:prstGeom>
              <a:blipFill>
                <a:blip r:embed="rId3"/>
                <a:stretch>
                  <a:fillRect t="-3774" b="-15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324544" y="3429000"/>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Let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be convex and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𝐿</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-smooth. It follows that</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324544" y="3429000"/>
                <a:ext cx="9468172" cy="648072"/>
              </a:xfrm>
              <a:prstGeom prst="rect">
                <a:avLst/>
              </a:prstGeom>
              <a:blipFill>
                <a:blip r:embed="rId4"/>
                <a:stretch>
                  <a:fillRect t="-2830"/>
                </a:stretch>
              </a:blipFill>
            </p:spPr>
            <p:txBody>
              <a:bodyPr/>
              <a:lstStyle/>
              <a:p>
                <a:r>
                  <a:rPr lang="en-US">
                    <a:noFill/>
                  </a:rPr>
                  <a:t> </a:t>
                </a:r>
              </a:p>
            </p:txBody>
          </p:sp>
        </mc:Fallback>
      </mc:AlternateContent>
      <p:pic>
        <p:nvPicPr>
          <p:cNvPr id="4" name="Picture 3"/>
          <p:cNvPicPr>
            <a:picLocks noChangeAspect="1"/>
          </p:cNvPicPr>
          <p:nvPr/>
        </p:nvPicPr>
        <p:blipFill rotWithShape="1">
          <a:blip r:embed="rId5"/>
          <a:srcRect b="63569"/>
          <a:stretch/>
        </p:blipFill>
        <p:spPr>
          <a:xfrm>
            <a:off x="11975" y="3861049"/>
            <a:ext cx="9096529" cy="648072"/>
          </a:xfrm>
          <a:prstGeom prst="rect">
            <a:avLst/>
          </a:prstGeom>
        </p:spPr>
      </p:pic>
      <p:pic>
        <p:nvPicPr>
          <p:cNvPr id="32" name="Picture 31"/>
          <p:cNvPicPr>
            <a:picLocks noChangeAspect="1"/>
          </p:cNvPicPr>
          <p:nvPr/>
        </p:nvPicPr>
        <p:blipFill rotWithShape="1">
          <a:blip r:embed="rId5"/>
          <a:srcRect t="31547" b="36070"/>
          <a:stretch/>
        </p:blipFill>
        <p:spPr>
          <a:xfrm>
            <a:off x="0" y="4700983"/>
            <a:ext cx="9096529" cy="576065"/>
          </a:xfrm>
          <a:prstGeom prst="rect">
            <a:avLst/>
          </a:prstGeom>
        </p:spPr>
      </p:pic>
      <p:pic>
        <p:nvPicPr>
          <p:cNvPr id="33" name="Picture 32"/>
          <p:cNvPicPr>
            <a:picLocks noChangeAspect="1"/>
          </p:cNvPicPr>
          <p:nvPr/>
        </p:nvPicPr>
        <p:blipFill rotWithShape="1">
          <a:blip r:embed="rId5"/>
          <a:srcRect t="71437"/>
          <a:stretch/>
        </p:blipFill>
        <p:spPr>
          <a:xfrm>
            <a:off x="-6408" y="5576465"/>
            <a:ext cx="9096529" cy="508117"/>
          </a:xfrm>
          <a:prstGeom prst="rect">
            <a:avLst/>
          </a:prstGeom>
        </p:spPr>
      </p:pic>
      <p:sp>
        <p:nvSpPr>
          <p:cNvPr id="7" name="Oval 6"/>
          <p:cNvSpPr/>
          <p:nvPr/>
        </p:nvSpPr>
        <p:spPr bwMode="auto">
          <a:xfrm>
            <a:off x="1749425" y="5383028"/>
            <a:ext cx="914400" cy="334063"/>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TextBox 34"/>
          <p:cNvSpPr txBox="1"/>
          <p:nvPr/>
        </p:nvSpPr>
        <p:spPr>
          <a:xfrm>
            <a:off x="1363688" y="5411559"/>
            <a:ext cx="1656184" cy="2769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6600"/>
                </a:solidFill>
                <a:effectLst/>
                <a:uLnTx/>
                <a:uFillTx/>
                <a:latin typeface="Arial" panose="020B0604020202020204" pitchFamily="34" charset="0"/>
                <a:ea typeface="+mn-ea"/>
                <a:cs typeface="+mn-cs"/>
              </a:rPr>
              <a:t>Co-</a:t>
            </a:r>
            <a:r>
              <a:rPr kumimoji="0" lang="en-US" sz="1200" b="0" i="0" u="none" strike="noStrike" kern="1200" cap="none" spc="0" normalizeH="0" baseline="0" noProof="0" dirty="0" err="1">
                <a:ln>
                  <a:noFill/>
                </a:ln>
                <a:solidFill>
                  <a:srgbClr val="006600"/>
                </a:solidFill>
                <a:effectLst/>
                <a:uLnTx/>
                <a:uFillTx/>
                <a:latin typeface="Arial" panose="020B0604020202020204" pitchFamily="34" charset="0"/>
                <a:ea typeface="+mn-ea"/>
                <a:cs typeface="+mn-cs"/>
              </a:rPr>
              <a:t>coercivity</a:t>
            </a:r>
            <a:r>
              <a:rPr kumimoji="0" lang="en-US" sz="1200" b="0" i="0" u="none" strike="noStrike" kern="1200" cap="none" spc="0" normalizeH="0" baseline="0" noProof="0" dirty="0">
                <a:ln>
                  <a:noFill/>
                </a:ln>
                <a:solidFill>
                  <a:srgbClr val="990000"/>
                </a:solidFill>
                <a:effectLst/>
                <a:uLnTx/>
                <a:uFillTx/>
                <a:latin typeface="Arial" panose="020B0604020202020204" pitchFamily="34" charset="0"/>
                <a:ea typeface="+mn-ea"/>
                <a:cs typeface="+mn-cs"/>
              </a:rPr>
              <a:t> </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6025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92280" y="3352239"/>
            <a:ext cx="2036411" cy="1419401"/>
          </a:xfrm>
          <a:prstGeom prst="rect">
            <a:avLst/>
          </a:prstGeom>
        </p:spPr>
      </p:pic>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GD Convergence Rates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29</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1" y="1052736"/>
                <a:ext cx="946817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For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𝛼</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𝐿</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Symbol" panose="05050102010706020507" pitchFamily="18" charset="2"/>
                  </a:rPr>
                  <a:t></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linear convergence (note: </a:t>
                </a:r>
                <a14:m>
                  <m:oMath xmlns:m="http://schemas.openxmlformats.org/officeDocument/2006/math">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𝜇</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𝐿</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exp</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𝜅</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If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is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strongly convex</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GD converges with rate </a:t>
                </a:r>
                <a14:m>
                  <m:oMath xmlns:m="http://schemas.openxmlformats.org/officeDocument/2006/math">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O</m:t>
                    </m:r>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𝑐</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𝑘</m:t>
                        </m:r>
                      </m:sup>
                    </m:s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for </a:t>
                </a:r>
                <a14:m>
                  <m:oMath xmlns:m="http://schemas.openxmlformats.org/officeDocument/2006/math">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0&lt;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𝑐</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&lt;1</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where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𝑘</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the number of iterations. This means that a bound of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𝑓</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p>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𝑘</m:t>
                                </m:r>
                              </m:e>
                            </m:d>
                          </m:sup>
                        </m:sSup>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sup>
                    </m:s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can be achieved using only </a:t>
                </a:r>
                <a14:m>
                  <m:oMath xmlns:m="http://schemas.openxmlformats.org/officeDocument/2006/math">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O</m:t>
                    </m:r>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unc>
                      <m:func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uncPr>
                      <m:fNa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log</m:t>
                        </m:r>
                      </m:fName>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𝜖</m:t>
                        </m:r>
                      </m:e>
                    </m:func>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iterations [</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linear convergence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Convergence rate of GD with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convex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𝑓</m:t>
                    </m:r>
                  </m:oMath>
                </a14:m>
                <a:r>
                  <a:rPr kumimoji="0" lang="en-U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is </a:t>
                </a:r>
                <a14:m>
                  <m:oMath xmlns:m="http://schemas.openxmlformats.org/officeDocument/2006/math">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O</m:t>
                    </m:r>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𝑘</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This implies that in order to achieve a bound of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e>
                          <m:sup>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𝑘</m:t>
                                </m:r>
                              </m:e>
                            </m:d>
                          </m:sup>
                        </m:sSup>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sup>
                    </m:s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𝜖</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we must run </a:t>
                </a:r>
                <a14:m>
                  <m:oMath xmlns:m="http://schemas.openxmlformats.org/officeDocument/2006/math">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O</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𝜖</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iterations of GD. [</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sub-linear convergence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Q: Is strong convexity necessary for linear convergence?</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 Strong convexity requirement can often be relaxed:</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ts val="6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Local strong convexity</a:t>
                </a:r>
              </a:p>
              <a:p>
                <a:pPr marL="742950" marR="0" lvl="1" indent="-285750" algn="l" defTabSz="914400" rtl="0" eaLnBrk="0" fontAlgn="base" latinLnBrk="0" hangingPunct="0">
                  <a:lnSpc>
                    <a:spcPct val="100000"/>
                  </a:lnSpc>
                  <a:spcBef>
                    <a:spcPts val="6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ts val="6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Regularity condition</a:t>
                </a:r>
              </a:p>
              <a:p>
                <a:pPr marL="742950" marR="0" lvl="1" indent="-285750" algn="l" defTabSz="914400" rtl="0" eaLnBrk="0" fontAlgn="base" latinLnBrk="0" hangingPunct="0">
                  <a:lnSpc>
                    <a:spcPct val="100000"/>
                  </a:lnSpc>
                  <a:spcBef>
                    <a:spcPts val="6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ts val="6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Polyak-Lojasiewicz</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condition</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Guarantees that gradient grows fast as we move away from the optimal objective value</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Guarantees that every stationary point is a global minimum (does not imply uniqueness!)</a:t>
                </a: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1" y="1052736"/>
                <a:ext cx="9468172" cy="648072"/>
              </a:xfrm>
              <a:prstGeom prst="rect">
                <a:avLst/>
              </a:prstGeom>
              <a:blipFill>
                <a:blip r:embed="rId4"/>
                <a:stretch>
                  <a:fillRect t="-3774" r="-773" b="-731132"/>
                </a:stretch>
              </a:blipFill>
            </p:spPr>
            <p:txBody>
              <a:bodyPr/>
              <a:lstStyle/>
              <a:p>
                <a:r>
                  <a:rPr lang="en-US">
                    <a:noFill/>
                  </a:rPr>
                  <a:t> </a:t>
                </a:r>
              </a:p>
            </p:txBody>
          </p:sp>
        </mc:Fallback>
      </mc:AlternateContent>
      <p:pic>
        <p:nvPicPr>
          <p:cNvPr id="2" name="Picture 1"/>
          <p:cNvPicPr>
            <a:picLocks noChangeAspect="1"/>
          </p:cNvPicPr>
          <p:nvPr/>
        </p:nvPicPr>
        <p:blipFill>
          <a:blip r:embed="rId5"/>
          <a:stretch>
            <a:fillRect/>
          </a:stretch>
        </p:blipFill>
        <p:spPr>
          <a:xfrm>
            <a:off x="6058216" y="5347923"/>
            <a:ext cx="3085784" cy="536927"/>
          </a:xfrm>
          <a:prstGeom prst="rect">
            <a:avLst/>
          </a:prstGeom>
        </p:spPr>
      </p:pic>
      <p:pic>
        <p:nvPicPr>
          <p:cNvPr id="4" name="Picture 3"/>
          <p:cNvPicPr>
            <a:picLocks noChangeAspect="1"/>
          </p:cNvPicPr>
          <p:nvPr/>
        </p:nvPicPr>
        <p:blipFill>
          <a:blip r:embed="rId6"/>
          <a:stretch>
            <a:fillRect/>
          </a:stretch>
        </p:blipFill>
        <p:spPr>
          <a:xfrm>
            <a:off x="2384020" y="4807211"/>
            <a:ext cx="4304522" cy="441649"/>
          </a:xfrm>
          <a:prstGeom prst="rect">
            <a:avLst/>
          </a:prstGeom>
        </p:spPr>
      </p:pic>
      <p:pic>
        <p:nvPicPr>
          <p:cNvPr id="6" name="Picture 5"/>
          <p:cNvPicPr>
            <a:picLocks noChangeAspect="1"/>
          </p:cNvPicPr>
          <p:nvPr/>
        </p:nvPicPr>
        <p:blipFill>
          <a:blip r:embed="rId7"/>
          <a:stretch>
            <a:fillRect/>
          </a:stretch>
        </p:blipFill>
        <p:spPr>
          <a:xfrm>
            <a:off x="2676363" y="4082549"/>
            <a:ext cx="2562808" cy="354563"/>
          </a:xfrm>
          <a:prstGeom prst="rect">
            <a:avLst/>
          </a:prstGeom>
        </p:spPr>
      </p:pic>
      <p:pic>
        <p:nvPicPr>
          <p:cNvPr id="7" name="Picture 6"/>
          <p:cNvPicPr>
            <a:picLocks noChangeAspect="1"/>
          </p:cNvPicPr>
          <p:nvPr/>
        </p:nvPicPr>
        <p:blipFill>
          <a:blip r:embed="rId8"/>
          <a:stretch>
            <a:fillRect/>
          </a:stretch>
        </p:blipFill>
        <p:spPr>
          <a:xfrm>
            <a:off x="4472014" y="4387070"/>
            <a:ext cx="2911151" cy="279918"/>
          </a:xfrm>
          <a:prstGeom prst="rect">
            <a:avLst/>
          </a:prstGeom>
        </p:spPr>
      </p:pic>
    </p:spTree>
    <p:extLst>
      <p:ext uri="{BB962C8B-B14F-4D97-AF65-F5344CB8AC3E}">
        <p14:creationId xmlns:p14="http://schemas.microsoft.com/office/powerpoint/2010/main" val="2352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V="1">
            <a:off x="747848" y="1358014"/>
            <a:ext cx="0" cy="3550865"/>
          </a:xfrm>
          <a:prstGeom prst="line">
            <a:avLst/>
          </a:prstGeom>
          <a:ln w="76200" cmpd="sng">
            <a:solidFill>
              <a:schemeClr val="bg1">
                <a:lumMod val="65000"/>
              </a:schemeClr>
            </a:solidFill>
            <a:headEnd type="none"/>
            <a:tailEnd type="arrow"/>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723209" y="4878487"/>
            <a:ext cx="6369071" cy="30393"/>
          </a:xfrm>
          <a:prstGeom prst="line">
            <a:avLst/>
          </a:prstGeom>
          <a:ln w="76200" cmpd="sng">
            <a:solidFill>
              <a:schemeClr val="bg1">
                <a:lumMod val="65000"/>
              </a:schemeClr>
            </a:solidFill>
            <a:headEnd type="none"/>
            <a:tailEnd type="arrow"/>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26155" y="1043444"/>
            <a:ext cx="7605498"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cs typeface="Arial" panose="020B0604020202020204" pitchFamily="34" charset="0"/>
              </a:rPr>
              <a:t>Feature space</a:t>
            </a:r>
          </a:p>
        </p:txBody>
      </p:sp>
      <p:sp>
        <p:nvSpPr>
          <p:cNvPr id="24" name="TextBox 23"/>
          <p:cNvSpPr txBox="1"/>
          <p:nvPr/>
        </p:nvSpPr>
        <p:spPr>
          <a:xfrm>
            <a:off x="6282858" y="4976458"/>
            <a:ext cx="3218283"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cs typeface="Arial" panose="020B0604020202020204" pitchFamily="34" charset="0"/>
              </a:rPr>
              <a:t>Size</a:t>
            </a:r>
          </a:p>
        </p:txBody>
      </p:sp>
      <p:sp>
        <p:nvSpPr>
          <p:cNvPr id="25" name="TextBox 24"/>
          <p:cNvSpPr txBox="1"/>
          <p:nvPr/>
        </p:nvSpPr>
        <p:spPr>
          <a:xfrm rot="16200000">
            <a:off x="-567874" y="2684242"/>
            <a:ext cx="1917550"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0000"/>
                </a:solidFill>
                <a:effectLst/>
                <a:uLnTx/>
                <a:uFillTx/>
                <a:cs typeface="Arial" panose="020B0604020202020204" pitchFamily="34" charset="0"/>
              </a:rPr>
              <a:t>Pointy Ears</a:t>
            </a:r>
          </a:p>
        </p:txBody>
      </p:sp>
      <p:pic>
        <p:nvPicPr>
          <p:cNvPr id="28" name="Picture 27" descr="02-11.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81408" y="1643396"/>
            <a:ext cx="1059535" cy="804821"/>
          </a:xfrm>
          <a:prstGeom prst="rect">
            <a:avLst/>
          </a:prstGeom>
        </p:spPr>
      </p:pic>
      <p:pic>
        <p:nvPicPr>
          <p:cNvPr id="29" name="Picture 28" descr="1412613364603_wps_17_SANTA_MONICA_CA_AUGUST_0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3451" y="1129372"/>
            <a:ext cx="879001" cy="711242"/>
          </a:xfrm>
          <a:prstGeom prst="rect">
            <a:avLst/>
          </a:prstGeom>
        </p:spPr>
      </p:pic>
      <p:pic>
        <p:nvPicPr>
          <p:cNvPr id="30" name="Picture 29" descr="sf-cat.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1408" y="2853519"/>
            <a:ext cx="868947" cy="547437"/>
          </a:xfrm>
          <a:prstGeom prst="rect">
            <a:avLst/>
          </a:prstGeom>
        </p:spPr>
      </p:pic>
      <p:pic>
        <p:nvPicPr>
          <p:cNvPr id="31" name="Picture 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3902381" y="984602"/>
            <a:ext cx="1238249" cy="825499"/>
          </a:xfrm>
          <a:prstGeom prst="rect">
            <a:avLst/>
          </a:prstGeom>
        </p:spPr>
      </p:pic>
      <p:pic>
        <p:nvPicPr>
          <p:cNvPr id="32" name="Picture 31" descr="716974.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527633" y="2234924"/>
            <a:ext cx="900696" cy="707414"/>
          </a:xfrm>
          <a:prstGeom prst="rect">
            <a:avLst/>
          </a:prstGeom>
        </p:spPr>
      </p:pic>
      <p:pic>
        <p:nvPicPr>
          <p:cNvPr id="33" name="Picture 32" descr="yFEyUdBQw9.jpg"/>
          <p:cNvPicPr>
            <a:picLocks noChangeAspect="1"/>
          </p:cNvPicPr>
          <p:nvPr/>
        </p:nvPicPr>
        <p:blipFill rotWithShape="1">
          <a:blip r:embed="rId7" cstate="print">
            <a:extLst>
              <a:ext uri="{28A0092B-C50C-407E-A947-70E740481C1C}">
                <a14:useLocalDpi xmlns:a14="http://schemas.microsoft.com/office/drawing/2010/main"/>
              </a:ext>
            </a:extLst>
          </a:blip>
          <a:srcRect t="-13248"/>
          <a:stretch/>
        </p:blipFill>
        <p:spPr>
          <a:xfrm>
            <a:off x="3856982" y="1999017"/>
            <a:ext cx="1110678" cy="1256632"/>
          </a:xfrm>
          <a:prstGeom prst="rect">
            <a:avLst/>
          </a:prstGeom>
        </p:spPr>
      </p:pic>
      <p:pic>
        <p:nvPicPr>
          <p:cNvPr id="34" name="Picture 33"/>
          <p:cNvPicPr>
            <a:picLocks noChangeAspect="1"/>
          </p:cNvPicPr>
          <p:nvPr/>
        </p:nvPicPr>
        <p:blipFill rotWithShape="1">
          <a:blip r:embed="rId8" cstate="print">
            <a:extLst>
              <a:ext uri="{28A0092B-C50C-407E-A947-70E740481C1C}">
                <a14:useLocalDpi xmlns:a14="http://schemas.microsoft.com/office/drawing/2010/main"/>
              </a:ext>
            </a:extLst>
          </a:blip>
          <a:srcRect b="-1125"/>
          <a:stretch/>
        </p:blipFill>
        <p:spPr>
          <a:xfrm>
            <a:off x="5724128" y="3638708"/>
            <a:ext cx="1033923" cy="866006"/>
          </a:xfrm>
          <a:prstGeom prst="rect">
            <a:avLst/>
          </a:prstGeom>
        </p:spPr>
      </p:pic>
      <p:pic>
        <p:nvPicPr>
          <p:cNvPr id="35" name="Picture 3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58918" y="3804027"/>
            <a:ext cx="1168715" cy="876536"/>
          </a:xfrm>
          <a:prstGeom prst="rect">
            <a:avLst/>
          </a:prstGeom>
        </p:spPr>
      </p:pic>
      <p:pic>
        <p:nvPicPr>
          <p:cNvPr id="36" name="Picture 35"/>
          <p:cNvPicPr>
            <a:picLocks noChangeAspect="1"/>
          </p:cNvPicPr>
          <p:nvPr/>
        </p:nvPicPr>
        <p:blipFill rotWithShape="1">
          <a:blip r:embed="rId10" cstate="print">
            <a:extLst>
              <a:ext uri="{28A0092B-C50C-407E-A947-70E740481C1C}">
                <a14:useLocalDpi xmlns:a14="http://schemas.microsoft.com/office/drawing/2010/main"/>
              </a:ext>
            </a:extLst>
          </a:blip>
          <a:srcRect t="-2064"/>
          <a:stretch/>
        </p:blipFill>
        <p:spPr>
          <a:xfrm>
            <a:off x="4814251" y="3348925"/>
            <a:ext cx="761057" cy="873152"/>
          </a:xfrm>
          <a:prstGeom prst="rect">
            <a:avLst/>
          </a:prstGeom>
        </p:spPr>
      </p:pic>
      <p:pic>
        <p:nvPicPr>
          <p:cNvPr id="37" name="Picture 3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508104" y="1999017"/>
            <a:ext cx="1327950" cy="771068"/>
          </a:xfrm>
          <a:prstGeom prst="rect">
            <a:avLst/>
          </a:prstGeom>
        </p:spPr>
      </p:pic>
      <p:sp>
        <p:nvSpPr>
          <p:cNvPr id="19"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Feature Selection</a:t>
            </a:r>
          </a:p>
        </p:txBody>
      </p:sp>
      <p:sp>
        <p:nvSpPr>
          <p:cNvPr id="20" name="Date Placeholder 3"/>
          <p:cNvSpPr>
            <a:spLocks noGrp="1"/>
          </p:cNvSpPr>
          <p:nvPr>
            <p:ph type="dt" sz="quarter" idx="10"/>
          </p:nvPr>
        </p:nvSpPr>
        <p:spPr>
          <a:xfrm>
            <a:off x="2124075" y="6524625"/>
            <a:ext cx="1079500" cy="19685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21" name="Slide Number Placeholder 5"/>
          <p:cNvSpPr>
            <a:spLocks noGrp="1"/>
          </p:cNvSpPr>
          <p:nvPr>
            <p:ph type="sldNum" sz="quarter" idx="12"/>
          </p:nvPr>
        </p:nvSpPr>
        <p:spPr>
          <a:xfrm>
            <a:off x="5867400" y="6524625"/>
            <a:ext cx="719138" cy="196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26"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38" name="Rectangle 37"/>
          <p:cNvSpPr/>
          <p:nvPr/>
        </p:nvSpPr>
        <p:spPr>
          <a:xfrm>
            <a:off x="1835696" y="5830340"/>
            <a:ext cx="4626544" cy="37233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Goal:</a:t>
            </a:r>
            <a:r>
              <a:rPr kumimoji="0" lang="en-US" sz="2000" b="1" i="0" u="none" strike="noStrike" kern="1200" cap="none" spc="0" normalizeH="0" baseline="0" noProof="0" dirty="0">
                <a:ln>
                  <a:noFill/>
                </a:ln>
                <a:solidFill>
                  <a:srgbClr val="FB3D6C"/>
                </a:solidFill>
                <a:effectLst/>
                <a:uLnTx/>
                <a:uFillTx/>
                <a:latin typeface="Arial" panose="020B0604020202020204" pitchFamily="34" charset="0"/>
                <a:cs typeface="Arial" panose="020B0604020202020204" pitchFamily="34" charset="0"/>
              </a:rPr>
              <a:t>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use “informative” features </a:t>
            </a:r>
          </a:p>
        </p:txBody>
      </p:sp>
      <p:sp>
        <p:nvSpPr>
          <p:cNvPr id="23" name="Content Placeholder 2"/>
          <p:cNvSpPr txBox="1">
            <a:spLocks/>
          </p:cNvSpPr>
          <p:nvPr/>
        </p:nvSpPr>
        <p:spPr>
          <a:xfrm>
            <a:off x="6084168" y="5334173"/>
            <a:ext cx="3078761"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lang="en-US" sz="1600" dirty="0">
                <a:solidFill>
                  <a:srgbClr val="000000"/>
                </a:solidFill>
                <a:latin typeface="Arial" panose="020B0604020202020204" pitchFamily="34" charset="0"/>
                <a:cs typeface="Arial" panose="020B0604020202020204" pitchFamily="34" charset="0"/>
              </a:rPr>
              <a:t>Simplification of models</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Improves Accuracy</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Reduces Training Time</a:t>
            </a:r>
          </a:p>
        </p:txBody>
      </p:sp>
    </p:spTree>
    <p:extLst>
      <p:ext uri="{BB962C8B-B14F-4D97-AF65-F5344CB8AC3E}">
        <p14:creationId xmlns:p14="http://schemas.microsoft.com/office/powerpoint/2010/main" val="212995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par>
                                <p:cTn id="9" presetID="1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ppt_y</p:attrName>
                                        </p:attrNameLst>
                                      </p:cBhvr>
                                      <p:tavLst>
                                        <p:tav tm="0">
                                          <p:val>
                                            <p:strVal val="#ppt_y+#ppt_h*1.125000"/>
                                          </p:val>
                                        </p:tav>
                                        <p:tav tm="100000">
                                          <p:val>
                                            <p:strVal val="#ppt_y"/>
                                          </p:val>
                                        </p:tav>
                                      </p:tavLst>
                                    </p:anim>
                                    <p:animEffect transition="in" filter="wipe(up)">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Gradient Descent &amp; Large Scale Optimization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30</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9" name="Content Placeholder 2"/>
          <p:cNvSpPr txBox="1">
            <a:spLocks/>
          </p:cNvSpPr>
          <p:nvPr/>
        </p:nvSpPr>
        <p:spPr>
          <a:xfrm>
            <a:off x="-324171" y="1052736"/>
            <a:ext cx="9073008"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Most ML problems can be written as an optimization problem</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430002" y="1415957"/>
            <a:ext cx="6469224" cy="1673290"/>
          </a:xfrm>
          <a:prstGeom prst="rect">
            <a:avLst/>
          </a:prstGeom>
        </p:spPr>
      </p:pic>
      <p:pic>
        <p:nvPicPr>
          <p:cNvPr id="5" name="Picture 4"/>
          <p:cNvPicPr>
            <a:picLocks noChangeAspect="1"/>
          </p:cNvPicPr>
          <p:nvPr/>
        </p:nvPicPr>
        <p:blipFill rotWithShape="1">
          <a:blip r:embed="rId4"/>
          <a:srcRect t="25892" r="74011" b="25874"/>
          <a:stretch/>
        </p:blipFill>
        <p:spPr>
          <a:xfrm>
            <a:off x="4340578" y="3139120"/>
            <a:ext cx="648072" cy="385629"/>
          </a:xfrm>
          <a:prstGeom prst="rect">
            <a:avLst/>
          </a:prstGeom>
        </p:spPr>
      </p:pic>
      <mc:AlternateContent xmlns:mc="http://schemas.openxmlformats.org/markup-compatibility/2006" xmlns:a14="http://schemas.microsoft.com/office/drawing/2010/main">
        <mc:Choice Requires="a14">
          <p:sp>
            <p:nvSpPr>
              <p:cNvPr id="14" name="Content Placeholder 2"/>
              <p:cNvSpPr txBox="1">
                <a:spLocks/>
              </p:cNvSpPr>
              <p:nvPr/>
            </p:nvSpPr>
            <p:spPr>
              <a:xfrm>
                <a:off x="-299466" y="3645024"/>
                <a:ext cx="9073008"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Computing the gradient takes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𝑂</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𝑛</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time</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299466" y="3645024"/>
                <a:ext cx="9073008" cy="648072"/>
              </a:xfrm>
              <a:prstGeom prst="rect">
                <a:avLst/>
              </a:prstGeom>
              <a:blipFill>
                <a:blip r:embed="rId5"/>
                <a:stretch>
                  <a:fillRect t="-2830"/>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4174254" y="3374900"/>
            <a:ext cx="3084848" cy="879833"/>
          </a:xfrm>
          <a:prstGeom prst="rect">
            <a:avLst/>
          </a:prstGeom>
        </p:spPr>
      </p:pic>
      <p:sp>
        <p:nvSpPr>
          <p:cNvPr id="17" name="Content Placeholder 2"/>
          <p:cNvSpPr txBox="1">
            <a:spLocks/>
          </p:cNvSpPr>
          <p:nvPr/>
        </p:nvSpPr>
        <p:spPr>
          <a:xfrm>
            <a:off x="-282965" y="4234192"/>
            <a:ext cx="9073008"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GD with More Data (e.g. add an extra copy of every examples in the training set)</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Same objective function </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But gradients take 2x the time to compute </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How to scale up to large datasets???</a:t>
            </a:r>
            <a:endParaRPr kumimoji="0" lang="en-US" sz="14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7"/>
          <a:stretch>
            <a:fillRect/>
          </a:stretch>
        </p:blipFill>
        <p:spPr>
          <a:xfrm>
            <a:off x="2124075" y="4563220"/>
            <a:ext cx="5081079" cy="782486"/>
          </a:xfrm>
          <a:prstGeom prst="rect">
            <a:avLst/>
          </a:prstGeom>
        </p:spPr>
      </p:pic>
      <p:sp>
        <p:nvSpPr>
          <p:cNvPr id="2" name="Left Brace 1"/>
          <p:cNvSpPr/>
          <p:nvPr/>
        </p:nvSpPr>
        <p:spPr bwMode="auto">
          <a:xfrm rot="16200000">
            <a:off x="4441570" y="2065815"/>
            <a:ext cx="379023" cy="1846354"/>
          </a:xfrm>
          <a:prstGeom prst="leftBrace">
            <a:avLst>
              <a:gd name="adj1" fmla="val 36385"/>
              <a:gd name="adj2" fmla="val 5212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1686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Gradient Descent in a Nutshell</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31</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2" y="1052736"/>
                <a:ext cx="9468171"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Pros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Simple algorithm - easy to implement </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each iteration is computationally cheap; just need to compute a gradient</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Can be very fast for smooth objective functions, i.e. well-conditioned and strongly convex</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1600"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Cons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Often slow  - many relevant optimization problems are not </a:t>
                </a:r>
                <a:r>
                  <a:rPr kumimoji="0" lang="en-US" sz="16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strongly convex</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Cannot handle non-differentiable functions (need for sub-gradients methods)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GD is not subject to variance</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every step we compute the average gradient using the whole dataset. </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However, every step can be very computationally expensive</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14:m>
                  <m:oMath xmlns:m="http://schemas.openxmlformats.org/officeDocument/2006/math">
                    <m:r>
                      <m:rPr>
                        <m:sty m:val="p"/>
                      </m:rPr>
                      <a:rPr kumimoji="0" lang="en-US" sz="1400" b="0" i="0" u="none" strike="noStrike" kern="1200" cap="none" spc="0" normalizeH="0" baseline="0" noProof="0" dirty="0" smtClean="0">
                        <a:ln>
                          <a:noFill/>
                        </a:ln>
                        <a:solidFill>
                          <a:srgbClr val="000000"/>
                        </a:solidFill>
                        <a:effectLst/>
                        <a:uLnTx/>
                        <a:uFillTx/>
                        <a:latin typeface="Cambria Math" panose="02040503050406030204" pitchFamily="18" charset="0"/>
                      </a:rPr>
                      <m:t>O</m:t>
                    </m:r>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1400" b="0" i="1" u="none" strike="noStrike" kern="1200" cap="none" spc="0" normalizeH="0" baseline="0" noProof="0" dirty="0" err="1">
                        <a:ln>
                          <a:noFill/>
                        </a:ln>
                        <a:solidFill>
                          <a:srgbClr val="000000"/>
                        </a:solidFill>
                        <a:effectLst/>
                        <a:uLnTx/>
                        <a:uFillTx/>
                        <a:latin typeface="Cambria Math" panose="02040503050406030204" pitchFamily="18" charset="0"/>
                      </a:rPr>
                      <m:t>𝑛𝑑</m:t>
                    </m:r>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rPr>
                      <m:t>) </m:t>
                    </m:r>
                  </m:oMath>
                </a14:m>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per iteration, where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𝑛</m:t>
                    </m:r>
                  </m:oMath>
                </a14:m>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 samples in dataset and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𝑑</m:t>
                    </m:r>
                  </m:oMath>
                </a14:m>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dimensions of </a:t>
                </a: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𝑥</m:t>
                    </m:r>
                  </m:oMath>
                </a14:m>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Since we need </a:t>
                </a:r>
                <a14:m>
                  <m:oMath xmlns:m="http://schemas.openxmlformats.org/officeDocument/2006/math">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rPr>
                      <m:t>𝑂</m:t>
                    </m:r>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rPr>
                      <m:t>(</m:t>
                    </m:r>
                    <m:r>
                      <a:rPr kumimoji="0" lang="en-US" sz="1400" b="0" i="1" u="none" strike="noStrike" kern="1200" cap="none" spc="0" normalizeH="0" baseline="0" noProof="0" dirty="0" err="1">
                        <a:ln>
                          <a:noFill/>
                        </a:ln>
                        <a:solidFill>
                          <a:srgbClr val="000000"/>
                        </a:solidFill>
                        <a:effectLst/>
                        <a:uLnTx/>
                        <a:uFillTx/>
                        <a:latin typeface="Cambria Math" panose="02040503050406030204" pitchFamily="18" charset="0"/>
                      </a:rPr>
                      <m:t>𝑑</m:t>
                    </m:r>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rPr>
                      <m:t>) </m:t>
                    </m:r>
                  </m:oMath>
                </a14:m>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iterations to converge, the total problem cost is about </a:t>
                </a:r>
                <a14:m>
                  <m:oMath xmlns:m="http://schemas.openxmlformats.org/officeDocument/2006/math">
                    <m:r>
                      <m:rPr>
                        <m:sty m:val="p"/>
                      </m:rPr>
                      <a:rPr kumimoji="0" lang="en-US" sz="1400" b="0" i="0" u="none" strike="noStrike" kern="1200" cap="none" spc="0" normalizeH="0" baseline="0" noProof="0" dirty="0">
                        <a:ln>
                          <a:noFill/>
                        </a:ln>
                        <a:solidFill>
                          <a:srgbClr val="000000"/>
                        </a:solidFill>
                        <a:effectLst/>
                        <a:uLnTx/>
                        <a:uFillTx/>
                        <a:latin typeface="Cambria Math" panose="02040503050406030204" pitchFamily="18" charset="0"/>
                      </a:rPr>
                      <m:t>O</m:t>
                    </m:r>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rPr>
                      <m:t>(</m:t>
                    </m:r>
                    <m:r>
                      <a:rPr kumimoji="0" lang="en-US" sz="1400" b="0" i="1" u="none" strike="noStrike" kern="1200" cap="none" spc="0" normalizeH="0" baseline="0" noProof="0" dirty="0" err="1">
                        <a:ln>
                          <a:noFill/>
                        </a:ln>
                        <a:solidFill>
                          <a:srgbClr val="000000"/>
                        </a:solidFill>
                        <a:effectLst/>
                        <a:uLnTx/>
                        <a:uFillTx/>
                        <a:latin typeface="Cambria Math" panose="02040503050406030204" pitchFamily="18" charset="0"/>
                      </a:rPr>
                      <m:t>𝑛</m:t>
                    </m:r>
                    <m:sSup>
                      <m:sSupPr>
                        <m:ctrlP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ctrlPr>
                      </m:sSupPr>
                      <m:e>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rPr>
                          <m:t>𝑑</m:t>
                        </m:r>
                      </m:e>
                      <m:sup>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2</m:t>
                        </m:r>
                      </m:sup>
                    </m:sSup>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rPr>
                      <m:t>)</m:t>
                    </m:r>
                  </m:oMath>
                </a14:m>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2" y="1052736"/>
                <a:ext cx="9468171" cy="648072"/>
              </a:xfrm>
              <a:prstGeom prst="rect">
                <a:avLst/>
              </a:prstGeom>
              <a:blipFill>
                <a:blip r:embed="rId3"/>
                <a:stretch>
                  <a:fillRect t="-2830" b="-617925"/>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C13C47FD-2799-48B6-8A56-ADBE7408D0F6}"/>
              </a:ext>
            </a:extLst>
          </p:cNvPr>
          <p:cNvCxnSpPr/>
          <p:nvPr/>
        </p:nvCxnSpPr>
        <p:spPr bwMode="auto">
          <a:xfrm>
            <a:off x="539552" y="3645024"/>
            <a:ext cx="777686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52283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14" end="1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Stochastic Gradient Descent</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32</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1" y="980728"/>
                <a:ext cx="8784604"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Key idea: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Do not process the entire training set to compute the gradient at every step.  </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Just use one training example [</a:t>
                </a:r>
                <a:r>
                  <a:rPr kumimoji="0" lang="en-US" sz="1600" b="0" i="1" u="none" strike="noStrike" kern="1200" cap="none" spc="0" normalizeH="0" baseline="0" noProof="0" dirty="0">
                    <a:ln>
                      <a:noFill/>
                    </a:ln>
                    <a:solidFill>
                      <a:srgbClr val="990000"/>
                    </a:solidFill>
                    <a:effectLst/>
                    <a:uLnTx/>
                    <a:uFillTx/>
                    <a:latin typeface="Arial" panose="020B0604020202020204" pitchFamily="34" charset="0"/>
                    <a:cs typeface="Arial" panose="020B0604020202020204" pitchFamily="34" charset="0"/>
                  </a:rPr>
                  <a:t>sample a data point + locally optimize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990000"/>
                    </a:solidFill>
                    <a:effectLst/>
                    <a:uLnTx/>
                    <a:uFillTx/>
                    <a:latin typeface="Arial" panose="020B0604020202020204" pitchFamily="34" charset="0"/>
                    <a:cs typeface="Arial" panose="020B0604020202020204" pitchFamily="34" charset="0"/>
                  </a:rPr>
                  <a:t>Intuition: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in expectation, SGD equals the full gradient, i.e., it is an unbiased estimate of the full gradient</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Desirable practical behavior</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Applicable (at least) to least-squares and logistic regression</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Robustness to (potentially unknown) constants (</a:t>
                </a:r>
                <a:r>
                  <a:rPr kumimoji="0" lang="en-US" sz="14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4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4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μ</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Adaptivity</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to difficulty of the problem (e.g., strong convexity)</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SGD has been around for a while, for good reasons</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Robust to noise</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Simple to implement</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Near-optimal learning performance *</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Small computational footprint (much faster per iteration than GD:  </a:t>
                </a:r>
                <a14:m>
                  <m:oMath xmlns:m="http://schemas.openxmlformats.org/officeDocument/2006/math">
                    <m:r>
                      <m:rPr>
                        <m:sty m:val="p"/>
                      </m:rP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rPr>
                      <m:t>O</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dirty="0" err="1">
                        <a:ln>
                          <a:noFill/>
                        </a:ln>
                        <a:solidFill>
                          <a:srgbClr val="000000"/>
                        </a:solidFill>
                        <a:effectLst/>
                        <a:uLnTx/>
                        <a:uFillTx/>
                        <a:latin typeface="Cambria Math" panose="02040503050406030204" pitchFamily="18" charset="0"/>
                      </a:rPr>
                      <m:t>𝑑</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instead of </a:t>
                </a:r>
                <a14:m>
                  <m:oMath xmlns:m="http://schemas.openxmlformats.org/officeDocument/2006/math">
                    <m:r>
                      <m:rPr>
                        <m:sty m:val="p"/>
                      </m:rP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rPr>
                      <m:t>O</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𝑛</m:t>
                    </m:r>
                    <m:r>
                      <a:rPr kumimoji="0" lang="en-US" sz="1600" b="0" i="1" u="none" strike="noStrike" kern="1200" cap="none" spc="0" normalizeH="0" baseline="0" noProof="0" dirty="0" err="1">
                        <a:ln>
                          <a:noFill/>
                        </a:ln>
                        <a:solidFill>
                          <a:srgbClr val="000000"/>
                        </a:solidFill>
                        <a:effectLst/>
                        <a:uLnTx/>
                        <a:uFillTx/>
                        <a:latin typeface="Cambria Math" panose="02040503050406030204" pitchFamily="18" charset="0"/>
                      </a:rPr>
                      <m:t>𝑑</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Not a descent method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unlike GD, SGD does not necessarily decrease the value of the loss at each iteration/step (progress “on average”)</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1" y="980728"/>
                <a:ext cx="8784604" cy="648072"/>
              </a:xfrm>
              <a:prstGeom prst="rect">
                <a:avLst/>
              </a:prstGeom>
              <a:blipFill>
                <a:blip r:embed="rId3"/>
                <a:stretch>
                  <a:fillRect t="-2830" r="-972" b="-68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a:xfrm>
                <a:off x="5912075" y="3123022"/>
                <a:ext cx="4337768"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914400" marR="0" lvl="2"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 xmlns:m="http://schemas.openxmlformats.org/officeDocument/2006/math">
                    <m:r>
                      <a:rPr kumimoji="0" lang="en-US" sz="1200" b="0" i="1" u="none" strike="noStrike" kern="1200" cap="none" spc="0" normalizeH="0" baseline="0" noProof="0" dirty="0" smtClean="0">
                        <a:ln>
                          <a:noFill/>
                        </a:ln>
                        <a:solidFill>
                          <a:srgbClr val="0070C0"/>
                        </a:solidFill>
                        <a:effectLst/>
                        <a:uLnTx/>
                        <a:uFillTx/>
                        <a:latin typeface="Cambria Math" panose="02040503050406030204" pitchFamily="18" charset="0"/>
                      </a:rPr>
                      <m:t>𝑓</m:t>
                    </m:r>
                  </m:oMath>
                </a14:m>
                <a:r>
                  <a:rPr kumimoji="0" lang="en-US" sz="12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 </a:t>
                </a:r>
                <a:r>
                  <a:rPr kumimoji="0" lang="en-US" sz="1200" b="0" i="1"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B</a:t>
                </a:r>
                <a:r>
                  <a:rPr kumimoji="0" lang="en-US" sz="12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-Lipschitz continuous</a:t>
                </a:r>
              </a:p>
              <a:p>
                <a:pPr marL="914400" marR="0" lvl="2"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 xmlns:m="http://schemas.openxmlformats.org/officeDocument/2006/math">
                    <m:r>
                      <a:rPr kumimoji="0" lang="en-US" sz="1200" b="0" i="1" u="none" strike="noStrike" kern="1200" cap="none" spc="0" normalizeH="0" baseline="0" noProof="0" dirty="0" smtClean="0">
                        <a:ln>
                          <a:noFill/>
                        </a:ln>
                        <a:solidFill>
                          <a:srgbClr val="990000"/>
                        </a:solidFill>
                        <a:effectLst/>
                        <a:uLnTx/>
                        <a:uFillTx/>
                        <a:latin typeface="Cambria Math" panose="02040503050406030204" pitchFamily="18" charset="0"/>
                      </a:rPr>
                      <m:t>𝑓</m:t>
                    </m:r>
                  </m:oMath>
                </a14:m>
                <a:r>
                  <a:rPr kumimoji="0" lang="en-US" sz="1200" b="0" i="0" u="none" strike="noStrike" kern="1200" cap="none" spc="0" normalizeH="0" baseline="0" noProof="0" dirty="0">
                    <a:ln>
                      <a:noFill/>
                    </a:ln>
                    <a:solidFill>
                      <a:srgbClr val="990000"/>
                    </a:solidFill>
                    <a:effectLst/>
                    <a:uLnTx/>
                    <a:uFillTx/>
                    <a:latin typeface="Arial" panose="020B0604020202020204" pitchFamily="34" charset="0"/>
                    <a:cs typeface="Arial" panose="020B0604020202020204" pitchFamily="34" charset="0"/>
                  </a:rPr>
                  <a:t> </a:t>
                </a:r>
                <a:r>
                  <a:rPr kumimoji="0" lang="el-GR" sz="1200" b="0" i="1" u="none" strike="noStrike" kern="1200" cap="none" spc="0" normalizeH="0" baseline="0" noProof="0" dirty="0">
                    <a:ln>
                      <a:noFill/>
                    </a:ln>
                    <a:solidFill>
                      <a:srgbClr val="990000"/>
                    </a:solidFill>
                    <a:effectLst/>
                    <a:uLnTx/>
                    <a:uFillTx/>
                    <a:latin typeface="Arial" panose="020B0604020202020204" pitchFamily="34" charset="0"/>
                    <a:cs typeface="Arial" panose="020B0604020202020204" pitchFamily="34" charset="0"/>
                  </a:rPr>
                  <a:t>μ</a:t>
                </a:r>
                <a:r>
                  <a:rPr kumimoji="0" lang="en-US" sz="1200" b="0" i="0" u="none" strike="noStrike" kern="1200" cap="none" spc="0" normalizeH="0" baseline="0" noProof="0" dirty="0">
                    <a:ln>
                      <a:noFill/>
                    </a:ln>
                    <a:solidFill>
                      <a:srgbClr val="990000"/>
                    </a:solidFill>
                    <a:effectLst/>
                    <a:uLnTx/>
                    <a:uFillTx/>
                    <a:latin typeface="Arial" panose="020B0604020202020204" pitchFamily="34" charset="0"/>
                    <a:cs typeface="Arial" panose="020B0604020202020204" pitchFamily="34" charset="0"/>
                  </a:rPr>
                  <a:t>-strongly convex</a:t>
                </a:r>
              </a:p>
              <a:p>
                <a:pPr marL="914400" marR="0" lvl="2"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 xmlns:m="http://schemas.openxmlformats.org/officeDocument/2006/math">
                    <m:sSup>
                      <m:sSupPr>
                        <m:ctrlPr>
                          <a:rPr kumimoji="0" lang="en-US" sz="1200" b="0" i="1" u="none" strike="noStrike" kern="1200" cap="none" spc="0" normalizeH="0" baseline="0" noProof="0" dirty="0" smtClean="0">
                            <a:ln>
                              <a:noFill/>
                            </a:ln>
                            <a:solidFill>
                              <a:srgbClr val="006600"/>
                            </a:solidFill>
                            <a:effectLst/>
                            <a:uLnTx/>
                            <a:uFillTx/>
                            <a:latin typeface="Cambria Math" panose="02040503050406030204" pitchFamily="18" charset="0"/>
                          </a:rPr>
                        </m:ctrlPr>
                      </m:sSupPr>
                      <m:e>
                        <m:r>
                          <a:rPr kumimoji="0" lang="en-US" sz="1200" b="0" i="1" u="none" strike="noStrike" kern="1200" cap="none" spc="0" normalizeH="0" baseline="0" noProof="0" dirty="0">
                            <a:ln>
                              <a:noFill/>
                            </a:ln>
                            <a:solidFill>
                              <a:srgbClr val="006600"/>
                            </a:solidFill>
                            <a:effectLst/>
                            <a:uLnTx/>
                            <a:uFillTx/>
                            <a:latin typeface="Cambria Math" panose="02040503050406030204" pitchFamily="18" charset="0"/>
                          </a:rPr>
                          <m:t>𝑓</m:t>
                        </m:r>
                      </m:e>
                      <m:sup>
                        <m:r>
                          <a:rPr kumimoji="0" lang="en-US" sz="1200" b="0" i="1" u="none" strike="noStrike" kern="1200" cap="none" spc="0" normalizeH="0" baseline="0" noProof="0" dirty="0" smtClean="0">
                            <a:ln>
                              <a:noFill/>
                            </a:ln>
                            <a:solidFill>
                              <a:srgbClr val="006600"/>
                            </a:solidFill>
                            <a:effectLst/>
                            <a:uLnTx/>
                            <a:uFillTx/>
                            <a:latin typeface="Cambria Math" panose="02040503050406030204" pitchFamily="18" charset="0"/>
                          </a:rPr>
                          <m:t>′</m:t>
                        </m:r>
                      </m:sup>
                    </m:sSup>
                  </m:oMath>
                </a14:m>
                <a:r>
                  <a:rPr kumimoji="0" lang="en-US" sz="1200" b="0" i="0" u="none" strike="noStrike" kern="1200" cap="none" spc="0" normalizeH="0" baseline="0" noProof="0" dirty="0">
                    <a:ln>
                      <a:noFill/>
                    </a:ln>
                    <a:solidFill>
                      <a:srgbClr val="006600"/>
                    </a:solidFill>
                    <a:effectLst/>
                    <a:uLnTx/>
                    <a:uFillTx/>
                    <a:latin typeface="Arial" panose="020B0604020202020204" pitchFamily="34" charset="0"/>
                    <a:cs typeface="Arial" panose="020B0604020202020204" pitchFamily="34" charset="0"/>
                  </a:rPr>
                  <a:t> </a:t>
                </a:r>
                <a:r>
                  <a:rPr kumimoji="0" lang="en-US" sz="1200" b="0" i="1" u="none" strike="noStrike" kern="1200" cap="none" spc="0" normalizeH="0" baseline="0" noProof="0" dirty="0">
                    <a:ln>
                      <a:noFill/>
                    </a:ln>
                    <a:solidFill>
                      <a:srgbClr val="006600"/>
                    </a:solidFill>
                    <a:effectLst/>
                    <a:uLnTx/>
                    <a:uFillTx/>
                    <a:latin typeface="Arial" panose="020B0604020202020204" pitchFamily="34" charset="0"/>
                    <a:cs typeface="Arial" panose="020B0604020202020204" pitchFamily="34" charset="0"/>
                  </a:rPr>
                  <a:t>L</a:t>
                </a:r>
                <a:r>
                  <a:rPr kumimoji="0" lang="en-US" sz="1200" b="0" i="0" u="none" strike="noStrike" kern="1200" cap="none" spc="0" normalizeH="0" baseline="0" noProof="0" dirty="0">
                    <a:ln>
                      <a:noFill/>
                    </a:ln>
                    <a:solidFill>
                      <a:srgbClr val="006600"/>
                    </a:solidFill>
                    <a:effectLst/>
                    <a:uLnTx/>
                    <a:uFillTx/>
                    <a:latin typeface="Arial" panose="020B0604020202020204" pitchFamily="34" charset="0"/>
                    <a:cs typeface="Arial" panose="020B0604020202020204" pitchFamily="34" charset="0"/>
                  </a:rPr>
                  <a:t>-Lipschitz continuous</a:t>
                </a: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5912075" y="3123022"/>
                <a:ext cx="4337768" cy="648072"/>
              </a:xfrm>
              <a:prstGeom prst="rect">
                <a:avLst/>
              </a:prstGeom>
              <a:blipFill>
                <a:blip r:embed="rId4"/>
                <a:stretch>
                  <a:fillRect t="-935" b="-15888"/>
                </a:stretch>
              </a:blipFill>
            </p:spPr>
            <p:txBody>
              <a:bodyPr/>
              <a:lstStyle/>
              <a:p>
                <a:r>
                  <a:rPr lang="en-US">
                    <a:noFill/>
                  </a:rPr>
                  <a:t> </a:t>
                </a:r>
              </a:p>
            </p:txBody>
          </p:sp>
        </mc:Fallback>
      </mc:AlternateContent>
    </p:spTree>
    <p:extLst>
      <p:ext uri="{BB962C8B-B14F-4D97-AF65-F5344CB8AC3E}">
        <p14:creationId xmlns:p14="http://schemas.microsoft.com/office/powerpoint/2010/main" val="104117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14" end="1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Stochastic Programming</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33</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1" y="1052736"/>
                <a:ext cx="8640588"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14:m>
                  <m:oMath xmlns:m="http://schemas.openxmlformats.org/officeDocument/2006/math">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𝝃</m:t>
                    </m:r>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randomness in the problem</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Assumption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oMath>
                </a14:m>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convex for every </a:t>
                </a:r>
                <a14:m>
                  <m:oMath xmlns:m="http://schemas.openxmlformats.org/officeDocument/2006/math">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hence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𝐹</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e>
                    </m:d>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convex)</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Under “mild” technical conditions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Issues: </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Distribution of </a:t>
                </a:r>
                <a14:m>
                  <m:oMath xmlns:m="http://schemas.openxmlformats.org/officeDocument/2006/math">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may be unknown</a:t>
                </a:r>
              </a:p>
              <a:p>
                <a:pPr marL="1143000" marR="0" lvl="2" indent="-22860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Even if it is known, evaluating high dimensional expectation is often very computationally expensive</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1" y="1052736"/>
                <a:ext cx="8640588" cy="648072"/>
              </a:xfrm>
              <a:prstGeom prst="rect">
                <a:avLst/>
              </a:prstGeom>
              <a:blipFill>
                <a:blip r:embed="rId3"/>
                <a:stretch>
                  <a:fillRect b="-55000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663825" y="1044055"/>
            <a:ext cx="3475021" cy="780356"/>
          </a:xfrm>
          <a:prstGeom prst="rect">
            <a:avLst/>
          </a:prstGeom>
        </p:spPr>
      </p:pic>
      <p:pic>
        <p:nvPicPr>
          <p:cNvPr id="5" name="Picture 4"/>
          <p:cNvPicPr>
            <a:picLocks noChangeAspect="1"/>
          </p:cNvPicPr>
          <p:nvPr/>
        </p:nvPicPr>
        <p:blipFill>
          <a:blip r:embed="rId5"/>
          <a:stretch>
            <a:fillRect/>
          </a:stretch>
        </p:blipFill>
        <p:spPr>
          <a:xfrm>
            <a:off x="3707904" y="2780928"/>
            <a:ext cx="3127519" cy="1201016"/>
          </a:xfrm>
          <a:prstGeom prst="rect">
            <a:avLst/>
          </a:prstGeom>
        </p:spPr>
      </p:pic>
    </p:spTree>
    <p:extLst>
      <p:ext uri="{BB962C8B-B14F-4D97-AF65-F5344CB8AC3E}">
        <p14:creationId xmlns:p14="http://schemas.microsoft.com/office/powerpoint/2010/main" val="418868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Stochastic Gradient Descent</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34</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2" y="1052736"/>
                <a:ext cx="9468171" cy="4752528"/>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990000"/>
                    </a:solidFill>
                    <a:effectLst/>
                    <a:uLnTx/>
                    <a:uFillTx/>
                    <a:latin typeface="Arial" panose="020B0604020202020204" pitchFamily="34" charset="0"/>
                    <a:cs typeface="Arial" panose="020B0604020202020204" pitchFamily="34" charset="0"/>
                  </a:rPr>
                  <a:t>Stochastic Approximation (SGD)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[Robbins, Monro’51]</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8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+1</m:t>
                          </m:r>
                        </m:sup>
                      </m:s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𝒈</m:t>
                      </m:r>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m:t>
                      </m:r>
                    </m:oMath>
                  </m:oMathPara>
                </a14:m>
                <a:endParaRPr kumimoji="0"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where </a:t>
                </a:r>
                <a14:m>
                  <m:oMath xmlns:m="http://schemas.openxmlformats.org/officeDocument/2006/math">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𝒈</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unbiased estimate of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𝐹</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e>
                    </m:d>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i.e., </a:t>
                </a:r>
                <a14:m>
                  <m:oMath xmlns:m="http://schemas.openxmlformats.org/officeDocument/2006/math">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𝔼</m:t>
                    </m:r>
                    <m:d>
                      <m:dPr>
                        <m:begChr m:val="["/>
                        <m:endChr m:val="]"/>
                        <m:ctrlP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𝒈</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e>
                    </m:d>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𝐹</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e>
                    </m:d>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2" y="1052736"/>
                <a:ext cx="9468171" cy="4752528"/>
              </a:xfrm>
              <a:prstGeom prst="rect">
                <a:avLst/>
              </a:prstGeom>
              <a:blipFill>
                <a:blip r:embed="rId3"/>
                <a:stretch>
                  <a:fillRect t="-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a:xfrm>
                <a:off x="-197805" y="2492896"/>
                <a:ext cx="9468171"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Typically, </a:t>
                </a:r>
                <a14:m>
                  <m:oMath xmlns:m="http://schemas.openxmlformats.org/officeDocument/2006/math">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simply </a:t>
                </a:r>
                <a14:m>
                  <m:oMath xmlns:m="http://schemas.openxmlformats.org/officeDocument/2006/math">
                    <m:sSub>
                      <m:sSubPr>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𝑖</m:t>
                        </m:r>
                      </m:e>
                      <m:sub>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𝑡</m:t>
                        </m:r>
                      </m:sub>
                    </m:sSub>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the random index drawn from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{1,…,</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𝑀</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the stochastic vector </a:t>
                </a:r>
                <a14:m>
                  <m:oMath xmlns:m="http://schemas.openxmlformats.org/officeDocument/2006/math">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𝒈</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simply </a:t>
                </a:r>
                <a14:m>
                  <m:oMath xmlns:m="http://schemas.openxmlformats.org/officeDocument/2006/math">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𝑖</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sub>
                        </m:sSub>
                      </m:sub>
                    </m:sSub>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e>
                    </m:d>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Bias: </a:t>
                </a:r>
                <a14:m>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rPr>
                      <m:t>bias</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𝒈</m:t>
                        </m:r>
                        <m:d>
                          <m:d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e>
                        </m:d>
                      </m:e>
                    </m:d>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𝔼</m:t>
                        </m:r>
                      </m:e>
                      <m:sub>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sub>
                    </m:sSub>
                    <m:d>
                      <m:dPr>
                        <m:begChr m:val="["/>
                        <m:endChr m:val="]"/>
                        <m:ctrlP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𝒈</m:t>
                        </m:r>
                        <m:d>
                          <m:d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e>
                        </m:d>
                      </m:e>
                    </m:d>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e>
                    </m:d>
                  </m:oMath>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Variance: </a:t>
                </a:r>
                <a14:m>
                  <m:oMath xmlns:m="http://schemas.openxmlformats.org/officeDocument/2006/math">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rPr>
                      <m:t>Var</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𝒈</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e>
                        </m:d>
                      </m:e>
                    </m:d>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𝔼</m:t>
                        </m:r>
                      </m:e>
                      <m:sub>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sub>
                    </m:sSub>
                    <m:d>
                      <m:dPr>
                        <m:begChr m:val="["/>
                        <m:endChr m:val="]"/>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bSup>
                          <m:sSubSupPr>
                            <m:ctrlP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SupPr>
                          <m:e>
                            <m:d>
                              <m:dPr>
                                <m:begChr m:val="‖"/>
                                <m:endChr m:val="‖"/>
                                <m:ctrlP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𝒈</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e>
                                </m:d>
                              </m:e>
                            </m:d>
                          </m:e>
                          <m:sub>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𝟐</m:t>
                            </m:r>
                          </m:sub>
                          <m:sup>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𝟐</m:t>
                            </m:r>
                          </m:sup>
                        </m:sSubSup>
                      </m:e>
                    </m:d>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bSup>
                      <m:sSubSup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SupPr>
                      <m:e>
                        <m:d>
                          <m:dPr>
                            <m:begChr m:val="‖"/>
                            <m:endChr m:val="‖"/>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𝔼</m:t>
                                </m:r>
                              </m:e>
                              <m:sub>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sub>
                            </m:sSub>
                            <m:d>
                              <m:dPr>
                                <m:begChr m:val="["/>
                                <m:endChr m:val="]"/>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𝒈</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p>
                                    </m:sSup>
                                  </m:e>
                                </m:d>
                              </m:e>
                            </m:d>
                          </m:e>
                        </m:d>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up>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p>
                    </m:sSubSup>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197805" y="2492896"/>
                <a:ext cx="9468171" cy="648072"/>
              </a:xfrm>
              <a:prstGeom prst="rect">
                <a:avLst/>
              </a:prstGeom>
              <a:blipFill>
                <a:blip r:embed="rId4"/>
                <a:stretch>
                  <a:fillRect b="-264151"/>
                </a:stretch>
              </a:blipFill>
            </p:spPr>
            <p:txBody>
              <a:bodyPr/>
              <a:lstStyle/>
              <a:p>
                <a:r>
                  <a:rPr lang="en-US">
                    <a:noFill/>
                  </a:rPr>
                  <a:t> </a:t>
                </a:r>
              </a:p>
            </p:txBody>
          </p:sp>
        </mc:Fallback>
      </mc:AlternateContent>
    </p:spTree>
    <p:extLst>
      <p:ext uri="{BB962C8B-B14F-4D97-AF65-F5344CB8AC3E}">
        <p14:creationId xmlns:p14="http://schemas.microsoft.com/office/powerpoint/2010/main" val="2101652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72304" y="1149492"/>
            <a:ext cx="4255377" cy="1133954"/>
          </a:xfrm>
          <a:prstGeom prst="rect">
            <a:avLst/>
          </a:prstGeom>
        </p:spPr>
      </p:pic>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SGD for Empirical Risk Minimization</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35</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9" name="Content Placeholder 2"/>
          <p:cNvSpPr txBox="1">
            <a:spLocks/>
          </p:cNvSpPr>
          <p:nvPr/>
        </p:nvSpPr>
        <p:spPr>
          <a:xfrm>
            <a:off x="-324171" y="1052736"/>
            <a:ext cx="8818884"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Benefits: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SGD exploits information more efficiently than batch methods</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 </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Real-world data usually involves lots of redundancy; using all data simultaneously in each iteration might be inefficient</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SGD is particularly efficient at the very beginning, as it achieves fast initial improvement with very low per-iteration cost</a:t>
            </a:r>
          </a:p>
        </p:txBody>
      </p:sp>
      <p:cxnSp>
        <p:nvCxnSpPr>
          <p:cNvPr id="6" name="Straight Arrow Connector 5"/>
          <p:cNvCxnSpPr/>
          <p:nvPr/>
        </p:nvCxnSpPr>
        <p:spPr bwMode="auto">
          <a:xfrm flipH="1" flipV="1">
            <a:off x="5292080" y="1700808"/>
            <a:ext cx="1584176" cy="8364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7" name="Picture 6"/>
          <p:cNvPicPr>
            <a:picLocks noChangeAspect="1"/>
          </p:cNvPicPr>
          <p:nvPr/>
        </p:nvPicPr>
        <p:blipFill>
          <a:blip r:embed="rId4"/>
          <a:stretch>
            <a:fillRect/>
          </a:stretch>
        </p:blipFill>
        <p:spPr>
          <a:xfrm>
            <a:off x="6605682" y="2668103"/>
            <a:ext cx="2537927" cy="367004"/>
          </a:xfrm>
          <a:prstGeom prst="rect">
            <a:avLst/>
          </a:prstGeom>
        </p:spPr>
      </p:pic>
      <p:sp>
        <p:nvSpPr>
          <p:cNvPr id="8" name="TextBox 7"/>
          <p:cNvSpPr txBox="1"/>
          <p:nvPr/>
        </p:nvSpPr>
        <p:spPr>
          <a:xfrm>
            <a:off x="7031305" y="2443125"/>
            <a:ext cx="1686680" cy="30777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e.g., quadratic loss</a:t>
            </a:r>
          </a:p>
        </p:txBody>
      </p:sp>
      <p:pic>
        <p:nvPicPr>
          <p:cNvPr id="9" name="Picture 8"/>
          <p:cNvPicPr>
            <a:picLocks noChangeAspect="1"/>
          </p:cNvPicPr>
          <p:nvPr/>
        </p:nvPicPr>
        <p:blipFill>
          <a:blip r:embed="rId5"/>
          <a:stretch>
            <a:fillRect/>
          </a:stretch>
        </p:blipFill>
        <p:spPr>
          <a:xfrm>
            <a:off x="7524328" y="1098170"/>
            <a:ext cx="970384" cy="298580"/>
          </a:xfrm>
          <a:prstGeom prst="rect">
            <a:avLst/>
          </a:prstGeom>
        </p:spPr>
      </p:pic>
      <p:cxnSp>
        <p:nvCxnSpPr>
          <p:cNvPr id="15" name="Straight Arrow Connector 14"/>
          <p:cNvCxnSpPr>
            <a:stCxn id="9" idx="1"/>
          </p:cNvCxnSpPr>
          <p:nvPr/>
        </p:nvCxnSpPr>
        <p:spPr bwMode="auto">
          <a:xfrm flipH="1">
            <a:off x="5940152" y="1247460"/>
            <a:ext cx="1584176" cy="1772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TextBox 16"/>
              <p:cNvSpPr txBox="1"/>
              <p:nvPr/>
            </p:nvSpPr>
            <p:spPr>
              <a:xfrm>
                <a:off x="7166180" y="1420105"/>
                <a:ext cx="1686680" cy="30777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𝑛</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random samples</a:t>
                </a:r>
              </a:p>
            </p:txBody>
          </p:sp>
        </mc:Choice>
        <mc:Fallback xmlns="">
          <p:sp>
            <p:nvSpPr>
              <p:cNvPr id="17" name="TextBox 16"/>
              <p:cNvSpPr txBox="1">
                <a:spLocks noRot="1" noChangeAspect="1" noMove="1" noResize="1" noEditPoints="1" noAdjustHandles="1" noChangeArrowheads="1" noChangeShapeType="1" noTextEdit="1"/>
              </p:cNvSpPr>
              <p:nvPr/>
            </p:nvSpPr>
            <p:spPr>
              <a:xfrm>
                <a:off x="7166180" y="1420105"/>
                <a:ext cx="1686680" cy="307777"/>
              </a:xfrm>
              <a:prstGeom prst="rect">
                <a:avLst/>
              </a:prstGeom>
              <a:blipFill>
                <a:blip r:embed="rId6"/>
                <a:stretch>
                  <a:fillRect t="-4000" b="-20000"/>
                </a:stretch>
              </a:blipFill>
            </p:spPr>
            <p:txBody>
              <a:bodyPr/>
              <a:lstStyle/>
              <a:p>
                <a:r>
                  <a:rPr lang="en-US">
                    <a:noFill/>
                  </a:rPr>
                  <a:t> </a:t>
                </a:r>
              </a:p>
            </p:txBody>
          </p:sp>
        </mc:Fallback>
      </mc:AlternateContent>
      <p:pic>
        <p:nvPicPr>
          <p:cNvPr id="3" name="Picture 2"/>
          <p:cNvPicPr>
            <a:picLocks noChangeAspect="1"/>
          </p:cNvPicPr>
          <p:nvPr/>
        </p:nvPicPr>
        <p:blipFill>
          <a:blip r:embed="rId7"/>
          <a:stretch>
            <a:fillRect/>
          </a:stretch>
        </p:blipFill>
        <p:spPr>
          <a:xfrm>
            <a:off x="2269121" y="2954200"/>
            <a:ext cx="5255207" cy="1322947"/>
          </a:xfrm>
          <a:prstGeom prst="rect">
            <a:avLst/>
          </a:prstGeom>
        </p:spPr>
      </p:pic>
    </p:spTree>
    <p:extLst>
      <p:ext uri="{BB962C8B-B14F-4D97-AF65-F5344CB8AC3E}">
        <p14:creationId xmlns:p14="http://schemas.microsoft.com/office/powerpoint/2010/main" val="1159134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Convergence – Fixed </a:t>
            </a:r>
            <a:r>
              <a:rPr kumimoji="0" lang="en-US" sz="3000" b="1" i="0" u="none" strike="noStrike" kern="0" cap="none" spc="0" normalizeH="0" baseline="0" noProof="0" dirty="0" err="1">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stepsizes</a:t>
            </a:r>
            <a:endPar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endParaRP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36</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1" y="1052736"/>
                <a:ext cx="8818884"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Fixed </a:t>
                </a:r>
                <a:r>
                  <a:rPr kumimoji="0" lang="en-US" sz="1600" b="1" i="0" u="none" strike="noStrike" kern="1200" cap="none" spc="0" normalizeH="0" baseline="0" noProof="0" dirty="0" err="1">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stepsizes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If</a:t>
                </a:r>
                <a14:m>
                  <m:oMath xmlns:m="http://schemas.openxmlformats.org/officeDocument/2006/math">
                    <m:r>
                      <a:rPr kumimoji="0" lang="en-US" sz="1800" b="0" i="0" u="none" strike="noStrike" kern="1200" cap="none" spc="0" normalizeH="0" baseline="0" noProof="0">
                        <a:ln>
                          <a:noFill/>
                        </a:ln>
                        <a:solidFill>
                          <a:srgbClr val="000000"/>
                        </a:solidFill>
                        <a:effectLst/>
                        <a:uLnTx/>
                        <a:uFillTx/>
                        <a:latin typeface="Cambria Math" panose="02040503050406030204" pitchFamily="18"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𝐿</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𝑔</m:t>
                            </m:r>
                          </m:sub>
                        </m:sSub>
                      </m:den>
                    </m:f>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then SGD achieves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Fast (linear) convergence at the very beginning</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Converges to some neighborhood of </a:t>
                </a:r>
                <a14:m>
                  <m:oMath xmlns:m="http://schemas.openxmlformats.org/officeDocument/2006/math">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𝒙</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variation in gradient computation prevents further progress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For noiseless gradient computation (i.e.,</a:t>
                </a:r>
                <a14:m>
                  <m:oMath xmlns:m="http://schemas.openxmlformats.org/officeDocument/2006/math">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sSubSup>
                      <m:sSub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𝜎</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𝑔</m:t>
                        </m:r>
                      </m:sub>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sup>
                    </m:sSub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=0</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it converges linearly to optimal points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Smaller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yield better converging points</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1" y="1052736"/>
                <a:ext cx="8818884" cy="648072"/>
              </a:xfrm>
              <a:prstGeom prst="rect">
                <a:avLst/>
              </a:prstGeom>
              <a:blipFill>
                <a:blip r:embed="rId3"/>
                <a:stretch>
                  <a:fillRect r="-415" b="-7330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097161" y="4045999"/>
                <a:ext cx="7219254" cy="6997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𝔼</m:t>
                      </m:r>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𝐹</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p>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𝐹</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𝒙</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e>
                          </m:d>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𝜂</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𝐿</m:t>
                          </m:r>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𝜎</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𝑔</m:t>
                              </m:r>
                            </m:sub>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bSup>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𝜇</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𝜂𝜇</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sup>
                      </m:sSup>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𝐹</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𝒙</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𝐹</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e>
                          </m:d>
                        </m:e>
                      </m:d>
                      <m:groupChr>
                        <m:groupChrPr>
                          <m:chr m:val="→"/>
                          <m:vertJc m:val="bot"/>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groupChr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groupCh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𝜂</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𝐿</m:t>
                          </m:r>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𝜎</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𝑔</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p>
                          </m:sSubSup>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𝜇</m:t>
                          </m:r>
                        </m:den>
                      </m:f>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097161" y="4045999"/>
                <a:ext cx="7219254" cy="6997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376626" y="2263076"/>
                <a:ext cx="2683392" cy="76040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Gradient “Variance”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(bound on the 2</a:t>
                </a:r>
                <a:r>
                  <a:rPr kumimoji="0" lang="en-US" sz="1400" b="0" i="0" u="none" strike="noStrike" kern="1200" cap="none" spc="0" normalizeH="0" baseline="30000" noProof="0" dirty="0">
                    <a:ln>
                      <a:noFill/>
                    </a:ln>
                    <a:solidFill>
                      <a:srgbClr val="000000"/>
                    </a:solidFill>
                    <a:effectLst/>
                    <a:uLnTx/>
                    <a:uFillTx/>
                    <a:cs typeface="Arial" panose="020B0604020202020204" pitchFamily="34" charset="0"/>
                  </a:rPr>
                  <a:t>nd</a:t>
                </a: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moment)</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𝑔</m:t>
                          </m:r>
                        </m:sub>
                      </m:s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𝜇</m:t>
                          </m:r>
                        </m:e>
                        <m:sup>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&gt;0</m:t>
                      </m:r>
                    </m:oMath>
                  </m:oMathPara>
                </a14:m>
                <a:endParaRPr kumimoji="0" lang="en-US" sz="14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376626" y="2263076"/>
                <a:ext cx="2683392" cy="760401"/>
              </a:xfrm>
              <a:prstGeom prst="rect">
                <a:avLst/>
              </a:prstGeom>
              <a:blipFill>
                <a:blip r:embed="rId5"/>
                <a:stretch>
                  <a:fillRect l="-682" t="-1600"/>
                </a:stretch>
              </a:blipFill>
            </p:spPr>
            <p:txBody>
              <a:bodyPr/>
              <a:lstStyle/>
              <a:p>
                <a:r>
                  <a:rPr lang="en-US">
                    <a:noFill/>
                  </a:rPr>
                  <a:t> </a:t>
                </a:r>
              </a:p>
            </p:txBody>
          </p:sp>
        </mc:Fallback>
      </mc:AlternateContent>
      <p:pic>
        <p:nvPicPr>
          <p:cNvPr id="7" name="Picture 6"/>
          <p:cNvPicPr>
            <a:picLocks noChangeAspect="1"/>
          </p:cNvPicPr>
          <p:nvPr/>
        </p:nvPicPr>
        <p:blipFill rotWithShape="1">
          <a:blip r:embed="rId6"/>
          <a:srcRect l="22848" r="26420" b="80551"/>
          <a:stretch/>
        </p:blipFill>
        <p:spPr>
          <a:xfrm>
            <a:off x="2699792" y="1043329"/>
            <a:ext cx="4271341" cy="585472"/>
          </a:xfrm>
          <a:prstGeom prst="rect">
            <a:avLst/>
          </a:prstGeom>
        </p:spPr>
      </p:pic>
      <p:pic>
        <p:nvPicPr>
          <p:cNvPr id="9" name="Picture 8"/>
          <p:cNvPicPr>
            <a:picLocks noChangeAspect="1"/>
          </p:cNvPicPr>
          <p:nvPr/>
        </p:nvPicPr>
        <p:blipFill rotWithShape="1">
          <a:blip r:embed="rId7"/>
          <a:srcRect r="1501"/>
          <a:stretch/>
        </p:blipFill>
        <p:spPr>
          <a:xfrm>
            <a:off x="178371" y="1700808"/>
            <a:ext cx="6048598" cy="1494410"/>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6026031" y="2978619"/>
                <a:ext cx="3117969" cy="378373"/>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𝐹</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𝑇</m:t>
                          </m:r>
                        </m:sup>
                      </m:sSup>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𝔼</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𝝃</m:t>
                          </m:r>
                        </m:sub>
                      </m:sSub>
                      <m:d>
                        <m:dPr>
                          <m:begChr m:val="["/>
                          <m:endChr m:val="]"/>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𝒈</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𝝃</m:t>
                              </m:r>
                            </m:e>
                          </m:d>
                        </m:e>
                      </m:d>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𝜇</m:t>
                      </m:r>
                      <m:sSubSup>
                        <m:sSubSupPr>
                          <m:ctrlP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d>
                            <m:dPr>
                              <m:begChr m:val="‖"/>
                              <m:endChr m:val="‖"/>
                              <m:ctrlP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𝐹</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d>
                        </m:e>
                        <m:sub>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𝟐</m:t>
                          </m:r>
                        </m:sub>
                        <m:sup>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𝟐</m:t>
                          </m:r>
                        </m:sup>
                      </m:sSubSup>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1" name="Rectangle 10"/>
              <p:cNvSpPr>
                <a:spLocks noRot="1" noChangeAspect="1" noMove="1" noResize="1" noEditPoints="1" noAdjustHandles="1" noChangeArrowheads="1" noChangeShapeType="1" noTextEdit="1"/>
              </p:cNvSpPr>
              <p:nvPr/>
            </p:nvSpPr>
            <p:spPr>
              <a:xfrm>
                <a:off x="6026031" y="2978619"/>
                <a:ext cx="3117969" cy="378373"/>
              </a:xfrm>
              <a:prstGeom prst="rect">
                <a:avLst/>
              </a:prstGeom>
              <a:blipFill>
                <a:blip r:embed="rId8"/>
                <a:stretch>
                  <a:fillRect b="-6452"/>
                </a:stretch>
              </a:blipFill>
            </p:spPr>
            <p:txBody>
              <a:bodyPr/>
              <a:lstStyle/>
              <a:p>
                <a:r>
                  <a:rPr lang="en-US">
                    <a:noFill/>
                  </a:rPr>
                  <a:t> </a:t>
                </a:r>
              </a:p>
            </p:txBody>
          </p:sp>
        </mc:Fallback>
      </mc:AlternateContent>
      <p:cxnSp>
        <p:nvCxnSpPr>
          <p:cNvPr id="17" name="Straight Connector 16"/>
          <p:cNvCxnSpPr/>
          <p:nvPr/>
        </p:nvCxnSpPr>
        <p:spPr bwMode="auto">
          <a:xfrm>
            <a:off x="395536" y="3407684"/>
            <a:ext cx="84969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763141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7504" y="1641164"/>
            <a:ext cx="7888908" cy="4151736"/>
          </a:xfrm>
          <a:prstGeom prst="rect">
            <a:avLst/>
          </a:prstGeom>
        </p:spPr>
      </p:pic>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One practical strategy</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37</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9" name="Content Placeholder 2"/>
          <p:cNvSpPr txBox="1">
            <a:spLocks/>
          </p:cNvSpPr>
          <p:nvPr/>
        </p:nvSpPr>
        <p:spPr>
          <a:xfrm>
            <a:off x="-324171" y="1052736"/>
            <a:ext cx="8818884"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Run SGD with fixed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252536" y="5733256"/>
            <a:ext cx="8818884"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Whenever progress stalls, reduce the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(e.g., half) and continue</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TextBox 4"/>
          <p:cNvSpPr txBox="1"/>
          <p:nvPr/>
        </p:nvSpPr>
        <p:spPr>
          <a:xfrm>
            <a:off x="4355976" y="6093296"/>
            <a:ext cx="4750532" cy="215444"/>
          </a:xfrm>
          <a:prstGeom prst="rect">
            <a:avLst/>
          </a:prstGeom>
          <a:noFill/>
        </p:spPr>
        <p:txBody>
          <a:bodyPr wrap="square" rtlCol="0">
            <a:spAutoFit/>
          </a:bodyPr>
          <a:lstStyle/>
          <a:p>
            <a:pPr lvl="0">
              <a:defRPr/>
            </a:pPr>
            <a:r>
              <a:rPr kumimoji="0" lang="en-US" sz="800" b="0" i="0" u="none" strike="noStrike" kern="1200" cap="none" spc="0" normalizeH="0" baseline="0" noProof="0" dirty="0" err="1">
                <a:ln>
                  <a:noFill/>
                </a:ln>
                <a:solidFill>
                  <a:srgbClr val="FFFFFF">
                    <a:lumMod val="50000"/>
                  </a:srgbClr>
                </a:solidFill>
                <a:effectLst/>
                <a:uLnTx/>
                <a:uFillTx/>
                <a:cs typeface="Arial" panose="020B0604020202020204" pitchFamily="34" charset="0"/>
              </a:rPr>
              <a:t>Bottou</a:t>
            </a:r>
            <a:r>
              <a:rPr kumimoji="0" lang="en-US" sz="800" b="0" i="0" u="none" strike="noStrike" kern="1200" cap="none" spc="0" normalizeH="0" baseline="0" noProof="0" dirty="0">
                <a:ln>
                  <a:noFill/>
                </a:ln>
                <a:solidFill>
                  <a:srgbClr val="FFFFFF">
                    <a:lumMod val="50000"/>
                  </a:srgbClr>
                </a:solidFill>
                <a:effectLst/>
                <a:uLnTx/>
                <a:uFillTx/>
                <a:cs typeface="Arial" panose="020B0604020202020204" pitchFamily="34" charset="0"/>
              </a:rPr>
              <a:t>, Curtis, </a:t>
            </a:r>
            <a:r>
              <a:rPr kumimoji="0" lang="en-US" sz="800" b="0" i="0" u="none" strike="noStrike" kern="1200" cap="none" spc="0" normalizeH="0" baseline="0" noProof="0" dirty="0" err="1">
                <a:ln>
                  <a:noFill/>
                </a:ln>
                <a:solidFill>
                  <a:srgbClr val="FFFFFF">
                    <a:lumMod val="50000"/>
                  </a:srgbClr>
                </a:solidFill>
                <a:effectLst/>
                <a:uLnTx/>
                <a:uFillTx/>
                <a:cs typeface="Arial" panose="020B0604020202020204" pitchFamily="34" charset="0"/>
              </a:rPr>
              <a:t>Nocedal</a:t>
            </a:r>
            <a:r>
              <a:rPr lang="en-US" sz="800" dirty="0">
                <a:solidFill>
                  <a:srgbClr val="FFFFFF">
                    <a:lumMod val="50000"/>
                  </a:srgbClr>
                </a:solidFill>
                <a:cs typeface="Arial" panose="020B0604020202020204" pitchFamily="34" charset="0"/>
              </a:rPr>
              <a:t>, Optimization methods for large-scale machine learning, SIAM Review, </a:t>
            </a:r>
            <a:r>
              <a:rPr kumimoji="0" lang="en-US" sz="800" b="0" i="0" u="none" strike="noStrike" kern="1200" cap="none" spc="0" normalizeH="0" baseline="0" noProof="0" dirty="0">
                <a:ln>
                  <a:noFill/>
                </a:ln>
                <a:solidFill>
                  <a:srgbClr val="FFFFFF">
                    <a:lumMod val="50000"/>
                  </a:srgbClr>
                </a:solidFill>
                <a:effectLst/>
                <a:uLnTx/>
                <a:uFillTx/>
                <a:cs typeface="Arial" panose="020B0604020202020204" pitchFamily="34" charset="0"/>
              </a:rPr>
              <a:t>2018</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4554874" y="1052736"/>
                <a:ext cx="4608511"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Intuition: SGD (with fixed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stepsize</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converges to a </a:t>
                </a:r>
                <a:r>
                  <a:rPr kumimoji="0" lang="en-US" sz="1400" b="1"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noise ball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(iterates are randomly jumping around some space surrounding the optimum).</a:t>
                </a: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 xmlns:m="http://schemas.openxmlformats.org/officeDocument/2006/math">
                    <m:func>
                      <m:fun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uncPr>
                      <m:fNa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𝔼</m:t>
                        </m:r>
                      </m:fName>
                      <m:e>
                        <m:d>
                          <m:dPr>
                            <m:begChr m:val="["/>
                            <m:end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d>
                                  <m:dPr>
                                    <m:begChr m:val="‖"/>
                                    <m:end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sup>
                                    </m:sSup>
                                  </m:e>
                                </m:d>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2</m:t>
                                </m:r>
                              </m:sup>
                            </m:sSup>
                          </m:e>
                        </m:d>
                      </m:e>
                    </m:func>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𝜂𝜇</m:t>
                            </m:r>
                          </m:e>
                        </m:d>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sup>
                    </m:sSup>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d>
                          <m:dPr>
                            <m:begChr m:val="‖"/>
                            <m:end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0</m:t>
                                </m:r>
                              </m:sup>
                            </m:s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sup>
                            </m:sSup>
                          </m:e>
                        </m:d>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𝜎</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num>
                      <m:den>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𝜇</m:t>
                        </m:r>
                      </m:den>
                    </m:f>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(bounded gradient “variance” </a:t>
                </a:r>
                <a14:m>
                  <m:oMath xmlns:m="http://schemas.openxmlformats.org/officeDocument/2006/math">
                    <m:func>
                      <m:func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funcPr>
                      <m:fNa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𝔼</m:t>
                        </m:r>
                      </m:fName>
                      <m:e>
                        <m:d>
                          <m:dPr>
                            <m:begChr m:val="["/>
                            <m:end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pPr>
                              <m:e>
                                <m:d>
                                  <m:dPr>
                                    <m:begChr m:val="‖"/>
                                    <m:end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𝑓</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sub>
                                    </m:s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e>
                                </m:d>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2</m:t>
                                </m:r>
                              </m:sup>
                            </m:sSup>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e>
                    </m:func>
                    <m:sSup>
                      <m:s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𝜎</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sup>
                    </m:sSup>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4554874" y="1052736"/>
                <a:ext cx="4608511" cy="648072"/>
              </a:xfrm>
              <a:prstGeom prst="rect">
                <a:avLst/>
              </a:prstGeom>
              <a:blipFill>
                <a:blip r:embed="rId4"/>
                <a:stretch>
                  <a:fillRect t="-1887" r="-397" b="-172642"/>
                </a:stretch>
              </a:blipFill>
            </p:spPr>
            <p:txBody>
              <a:bodyPr/>
              <a:lstStyle/>
              <a:p>
                <a:r>
                  <a:rPr lang="en-US">
                    <a:noFill/>
                  </a:rPr>
                  <a:t> </a:t>
                </a:r>
              </a:p>
            </p:txBody>
          </p:sp>
        </mc:Fallback>
      </mc:AlternateContent>
    </p:spTree>
    <p:extLst>
      <p:ext uri="{BB962C8B-B14F-4D97-AF65-F5344CB8AC3E}">
        <p14:creationId xmlns:p14="http://schemas.microsoft.com/office/powerpoint/2010/main" val="2237317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Convergence – Diminishing </a:t>
            </a:r>
            <a:r>
              <a:rPr kumimoji="0" lang="en-US" sz="3000" b="1" i="0" u="none" strike="noStrike" kern="0" cap="none" spc="0" normalizeH="0" baseline="0" noProof="0" dirty="0" err="1">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stepsizes</a:t>
            </a:r>
            <a:endPar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endParaRP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38</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544" y="1052736"/>
                <a:ext cx="9505056"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Diminishing </a:t>
                </a:r>
                <a:r>
                  <a:rPr kumimoji="0" lang="en-US" sz="1600" b="1" i="0" u="none" strike="noStrike" kern="1200" cap="none" spc="0" normalizeH="0" baseline="0" noProof="0" dirty="0" err="1">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stepsizes</a:t>
                </a:r>
                <a:r>
                  <a:rPr kumimoji="0" lang="en-US" sz="1600" b="1" i="0" u="none" strike="noStrike" kern="1200" cap="none" spc="0" normalizeH="0" baseline="0" noProof="0" dirty="0">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If</a:t>
                </a:r>
                <a14:m>
                  <m:oMath xmlns:m="http://schemas.openxmlformats.org/officeDocument/2006/math">
                    <m:r>
                      <a:rPr kumimoji="0" lang="en-US" sz="1800" b="0" i="0" u="none" strike="noStrike" kern="1200" cap="none" spc="0" normalizeH="0" baseline="0" noProof="0">
                        <a:ln>
                          <a:noFill/>
                        </a:ln>
                        <a:solidFill>
                          <a:srgbClr val="000000"/>
                        </a:solidFill>
                        <a:effectLst/>
                        <a:uLnTx/>
                        <a:uFillTx/>
                        <a:latin typeface="Cambria Math" panose="02040503050406030204" pitchFamily="18"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𝛽</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𝛾</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den>
                    </m:f>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for some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𝛽</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&gt;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𝜇</m:t>
                        </m:r>
                      </m:den>
                    </m:f>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𝛾</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&gt;0</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such that </a:t>
                </a: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𝜇</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𝐿</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𝑔</m:t>
                            </m:r>
                          </m:sub>
                        </m:sSub>
                      </m:den>
                    </m:f>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then</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where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𝜈</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max</m:t>
                    </m:r>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𝛽</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𝐿</m:t>
                            </m:r>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𝜎</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𝑔</m:t>
                                </m:r>
                              </m:sub>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sup>
                            </m:sSubSup>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𝛽</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𝜇</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e>
                            </m:d>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𝛾</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𝐹</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1</m:t>
                                </m:r>
                              </m:sup>
                            </m:sSup>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𝐹</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sup>
                            </m:sSup>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e>
                    </m:d>
                  </m:oMath>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Convergence rate </a:t>
                </a:r>
                <a14:m>
                  <m:oMath xmlns:m="http://schemas.openxmlformats.org/officeDocument/2006/math">
                    <m:r>
                      <m:rPr>
                        <m:sty m:val="p"/>
                      </m:rPr>
                      <a:rPr kumimoji="0" lang="en-US" sz="16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O</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𝑡</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with decreasing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den>
                    </m:f>
                  </m:oMath>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SGD with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𝑡</m:t>
                        </m:r>
                      </m:den>
                    </m:f>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is optimal!</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Sufficient conditions for convergence:</a:t>
                </a: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 xmlns:m="http://schemas.openxmlformats.org/officeDocument/2006/math">
                    <m:nary>
                      <m:nary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25"/>
                          </m:r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=1</m:t>
                        </m:r>
                      </m:sub>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up>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b>
                            </m:sSub>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sup>
                        </m:sSup>
                      </m:e>
                    </m:nary>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&lt;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14:m>
                  <m:oMath xmlns:m="http://schemas.openxmlformats.org/officeDocument/2006/math">
                    <m:nary>
                      <m:naryPr>
                        <m:chr m:val="∑"/>
                        <m:limLoc m:val="subSup"/>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25"/>
                          </m:r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=1</m:t>
                        </m:r>
                      </m:sub>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e>
                    </m:nary>
                  </m:oMath>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Role of the Initial Point: </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Fixed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the initial gap </a:t>
                </a:r>
                <a14:m>
                  <m:oMath xmlns:m="http://schemas.openxmlformats.org/officeDocument/2006/math">
                    <m:d>
                      <m:dPr>
                        <m:begChr m:val="‖"/>
                        <m:end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dPr>
                      <m:e>
                        <m:sSup>
                          <m:sSup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𝐹</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0</m:t>
                            </m:r>
                          </m:sup>
                        </m:sSup>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𝐹</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𝑥</m:t>
                            </m:r>
                          </m:e>
                          <m:sup>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m:t>
                            </m:r>
                          </m:sup>
                        </m:sSup>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m:t>
                        </m:r>
                      </m:e>
                    </m:d>
                  </m:oMath>
                </a14:m>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appears with an exponentially decreasing factor</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Diminishing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stepsizes</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gap appears prominently in the second term defining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𝜈</m:t>
                    </m:r>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In practice, the initial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should be chosen as large as allowed, i.e., </a:t>
                </a:r>
                <a14:m>
                  <m:oMath xmlns:m="http://schemas.openxmlformats.org/officeDocument/2006/math">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𝜇</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𝐿</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𝑐</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𝑔</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a:t>
                </a: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544" y="1052736"/>
                <a:ext cx="9505056" cy="648072"/>
              </a:xfrm>
              <a:prstGeom prst="rect">
                <a:avLst/>
              </a:prstGeom>
              <a:blipFill>
                <a:blip r:embed="rId3"/>
                <a:stretch>
                  <a:fillRect b="-678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026936" y="1569451"/>
                <a:ext cx="2764283" cy="6099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𝔼</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𝐹</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p>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𝐹</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e>
                          </m:d>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𝜈</m:t>
                          </m:r>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den>
                      </m:f>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3026936" y="1569451"/>
                <a:ext cx="2764283" cy="6099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4345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GD vs. SGD in a Nutshell</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39</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1" y="1052736"/>
                <a:ext cx="8818884"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800" b="0" i="0" u="none" strike="noStrike" kern="1200" cap="none" spc="0" normalizeH="0" baseline="0" noProof="0" dirty="0">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Convergence rates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Full (batch) GD: For convex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with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𝐿</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-Lipschitz gradient, under suitable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a:t>
                </a: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𝑓</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𝒙</m:t>
                          </m:r>
                        </m:e>
                        <m:sup>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𝑡</m:t>
                          </m:r>
                        </m:sup>
                      </m:sSup>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 </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𝑓</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𝒙</m:t>
                          </m:r>
                        </m:e>
                        <m:sup>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sup>
                      </m:sSup>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 = </m:t>
                      </m:r>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O</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𝑡</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SGD: For convex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under diminishing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(along with other conditions):</a:t>
                </a: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𝔼</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𝑓</m:t>
                      </m:r>
                      <m:d>
                        <m:dPr>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dPr>
                        <m:e>
                          <m:sSup>
                            <m:sSup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1"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𝒙</m:t>
                              </m:r>
                            </m:e>
                            <m:sup>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𝑡</m:t>
                              </m:r>
                            </m:sup>
                          </m:sSup>
                        </m:e>
                      </m:d>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 − </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𝑓</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1"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𝒙</m:t>
                          </m:r>
                        </m:e>
                        <m:sup>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sup>
                      </m:sSup>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 = </m:t>
                      </m:r>
                      <m:r>
                        <m:rPr>
                          <m:sty m:val="p"/>
                        </m:rP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O</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(1/</m:t>
                      </m:r>
                      <m:rad>
                        <m:radPr>
                          <m:degHide m:val="on"/>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radPr>
                        <m:deg/>
                        <m:e>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𝑡</m:t>
                          </m:r>
                        </m:e>
                      </m:rad>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(Here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𝑡</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can be a full iteration or a batch)</a:t>
                </a: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800" b="0" i="0" u="none" strike="noStrike" kern="1200" cap="none" spc="0" normalizeH="0" baseline="0" noProof="0" dirty="0">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Convergence rates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(strong convexity)</a:t>
                </a: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Under </a:t>
                </a:r>
                <a:r>
                  <a:rPr kumimoji="0" lang="en-US" sz="1600" b="0" i="1"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strong convexity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assumptions on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(with parameter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𝜇</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Full GD: For strongly convex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𝑓</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with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𝐿</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-Lipschitz gradient, for suitable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GD has a </a:t>
                </a:r>
                <a:r>
                  <a:rPr kumimoji="0" lang="en-US" sz="1600" b="0" i="0" u="none" strike="noStrike" kern="1200" cap="none" spc="0" normalizeH="0" baseline="0" noProof="0" dirty="0">
                    <a:ln>
                      <a:noFill/>
                    </a:ln>
                    <a:solidFill>
                      <a:srgbClr val="990000"/>
                    </a:solidFill>
                    <a:effectLst/>
                    <a:uLnTx/>
                    <a:uFillTx/>
                    <a:latin typeface="Arial" panose="020B0604020202020204" pitchFamily="34" charset="0"/>
                    <a:ea typeface="Cambria Math" panose="02040503050406030204" pitchFamily="18" charset="0"/>
                    <a:cs typeface="Arial" panose="020B0604020202020204" pitchFamily="34" charset="0"/>
                  </a:rPr>
                  <a:t>linear</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rate:</a:t>
                </a: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𝑓</m:t>
                      </m:r>
                      <m:d>
                        <m:d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dPr>
                        <m:e>
                          <m:sSup>
                            <m:sSup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𝒙</m:t>
                              </m:r>
                            </m:e>
                            <m:sup>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𝑡</m:t>
                              </m:r>
                            </m:sup>
                          </m:sSup>
                        </m:e>
                      </m:d>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 </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𝑓</m:t>
                      </m:r>
                      <m:d>
                        <m:d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dPr>
                        <m:e>
                          <m:sSup>
                            <m:sSup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𝒙</m:t>
                              </m:r>
                            </m:e>
                            <m:sup>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sup>
                          </m:sSup>
                        </m:e>
                      </m:d>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 </m:t>
                      </m:r>
                      <m:r>
                        <m:rPr>
                          <m:sty m:val="p"/>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O</m:t>
                      </m:r>
                      <m:d>
                        <m:d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dPr>
                        <m:e>
                          <m:sSup>
                            <m:sSup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𝜌</m:t>
                              </m:r>
                            </m:e>
                            <m:sup>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𝑡</m:t>
                              </m:r>
                            </m:sup>
                          </m:sSup>
                        </m:e>
                      </m:d>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     </m:t>
                      </m:r>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where</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 </m:t>
                      </m:r>
                      <m:r>
                        <a:rPr kumimoji="0" lang="el-GR"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𝜌</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&lt;1</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SGD: under strong convexity (plus other assumptions as before), SG sequence has </a:t>
                </a:r>
                <a:r>
                  <a:rPr kumimoji="0" lang="en-US" sz="1600" b="0" i="0" u="none" strike="noStrike" kern="1200" cap="none" spc="0" normalizeH="0" baseline="0" noProof="0" dirty="0">
                    <a:ln>
                      <a:noFill/>
                    </a:ln>
                    <a:solidFill>
                      <a:srgbClr val="990000"/>
                    </a:solidFill>
                    <a:effectLst/>
                    <a:uLnTx/>
                    <a:uFillTx/>
                    <a:latin typeface="Arial" panose="020B0604020202020204" pitchFamily="34" charset="0"/>
                    <a:ea typeface="Cambria Math" panose="02040503050406030204" pitchFamily="18" charset="0"/>
                    <a:cs typeface="Arial" panose="020B0604020202020204" pitchFamily="34" charset="0"/>
                  </a:rPr>
                  <a:t>sublinear</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rate:</a:t>
                </a: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𝔼</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𝑓</m:t>
                      </m:r>
                      <m:d>
                        <m:d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dPr>
                        <m:e>
                          <m:sSup>
                            <m:sSup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𝒙</m:t>
                              </m:r>
                            </m:e>
                            <m:sup>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𝑡</m:t>
                              </m:r>
                            </m:sup>
                          </m:sSup>
                        </m:e>
                      </m:d>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 − </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𝑓</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𝒙</m:t>
                          </m:r>
                        </m:e>
                        <m:sup>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sup>
                      </m:sSup>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 = </m:t>
                      </m:r>
                      <m:r>
                        <m:rPr>
                          <m:sty m:val="p"/>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O</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𝑡</m:t>
                      </m:r>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Can we do better than </a:t>
                </a:r>
                <a:r>
                  <a:rPr kumimoji="0" lang="en-US" sz="1600" b="0" i="0" u="none" strike="noStrike" kern="1200" cap="none" spc="0" normalizeH="0" baseline="0" noProof="0" dirty="0">
                    <a:ln>
                      <a:noFill/>
                    </a:ln>
                    <a:solidFill>
                      <a:srgbClr val="990000"/>
                    </a:solidFill>
                    <a:effectLst/>
                    <a:uLnTx/>
                    <a:uFillTx/>
                    <a:latin typeface="Arial" panose="020B0604020202020204" pitchFamily="34" charset="0"/>
                    <a:ea typeface="Cambria Math" panose="02040503050406030204" pitchFamily="18" charset="0"/>
                    <a:cs typeface="Arial" panose="020B0604020202020204" pitchFamily="34" charset="0"/>
                  </a:rPr>
                  <a:t>sublinear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convergence for the SG method?</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1" y="1052736"/>
                <a:ext cx="8818884" cy="648072"/>
              </a:xfrm>
              <a:prstGeom prst="rect">
                <a:avLst/>
              </a:prstGeom>
              <a:blipFill>
                <a:blip r:embed="rId3"/>
                <a:stretch>
                  <a:fillRect t="-5660" r="-415" b="-716038"/>
                </a:stretch>
              </a:blipFill>
            </p:spPr>
            <p:txBody>
              <a:bodyPr/>
              <a:lstStyle/>
              <a:p>
                <a:r>
                  <a:rPr lang="en-US">
                    <a:noFill/>
                  </a:rPr>
                  <a:t> </a:t>
                </a:r>
              </a:p>
            </p:txBody>
          </p:sp>
        </mc:Fallback>
      </mc:AlternateContent>
    </p:spTree>
    <p:extLst>
      <p:ext uri="{BB962C8B-B14F-4D97-AF65-F5344CB8AC3E}">
        <p14:creationId xmlns:p14="http://schemas.microsoft.com/office/powerpoint/2010/main" val="2753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270541" y="3395844"/>
            <a:ext cx="1914818" cy="1813908"/>
            <a:chOff x="2064679" y="3473926"/>
            <a:chExt cx="1914818" cy="1813908"/>
          </a:xfrm>
        </p:grpSpPr>
        <p:sp>
          <p:nvSpPr>
            <p:cNvPr id="2" name="Freeform 1"/>
            <p:cNvSpPr/>
            <p:nvPr/>
          </p:nvSpPr>
          <p:spPr>
            <a:xfrm>
              <a:off x="2064679" y="3473926"/>
              <a:ext cx="1474917" cy="1813908"/>
            </a:xfrm>
            <a:custGeom>
              <a:avLst/>
              <a:gdLst>
                <a:gd name="connsiteX0" fmla="*/ 290177 w 1474917"/>
                <a:gd name="connsiteY0" fmla="*/ 1721985 h 1813908"/>
                <a:gd name="connsiteX1" fmla="*/ 763170 w 1474917"/>
                <a:gd name="connsiteY1" fmla="*/ 1294321 h 1813908"/>
                <a:gd name="connsiteX2" fmla="*/ 905716 w 1474917"/>
                <a:gd name="connsiteY2" fmla="*/ 665786 h 1813908"/>
                <a:gd name="connsiteX3" fmla="*/ 1437024 w 1474917"/>
                <a:gd name="connsiteY3" fmla="*/ 529711 h 1813908"/>
                <a:gd name="connsiteX4" fmla="*/ 1287998 w 1474917"/>
                <a:gd name="connsiteY4" fmla="*/ 11332 h 1813908"/>
                <a:gd name="connsiteX5" fmla="*/ 141151 w 1474917"/>
                <a:gd name="connsiteY5" fmla="*/ 231643 h 1813908"/>
                <a:gd name="connsiteX6" fmla="*/ 11564 w 1474917"/>
                <a:gd name="connsiteY6" fmla="*/ 905537 h 1813908"/>
                <a:gd name="connsiteX7" fmla="*/ 76358 w 1474917"/>
                <a:gd name="connsiteY7" fmla="*/ 1741424 h 1813908"/>
                <a:gd name="connsiteX8" fmla="*/ 290177 w 1474917"/>
                <a:gd name="connsiteY8" fmla="*/ 1721985 h 181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4917" h="1813908">
                  <a:moveTo>
                    <a:pt x="290177" y="1721985"/>
                  </a:moveTo>
                  <a:cubicBezTo>
                    <a:pt x="404646" y="1647468"/>
                    <a:pt x="660580" y="1470354"/>
                    <a:pt x="763170" y="1294321"/>
                  </a:cubicBezTo>
                  <a:cubicBezTo>
                    <a:pt x="865760" y="1118288"/>
                    <a:pt x="793407" y="793221"/>
                    <a:pt x="905716" y="665786"/>
                  </a:cubicBezTo>
                  <a:cubicBezTo>
                    <a:pt x="1018025" y="538351"/>
                    <a:pt x="1373310" y="638787"/>
                    <a:pt x="1437024" y="529711"/>
                  </a:cubicBezTo>
                  <a:cubicBezTo>
                    <a:pt x="1500738" y="420635"/>
                    <a:pt x="1503977" y="61010"/>
                    <a:pt x="1287998" y="11332"/>
                  </a:cubicBezTo>
                  <a:cubicBezTo>
                    <a:pt x="1072019" y="-38346"/>
                    <a:pt x="353890" y="82609"/>
                    <a:pt x="141151" y="231643"/>
                  </a:cubicBezTo>
                  <a:cubicBezTo>
                    <a:pt x="-71588" y="380677"/>
                    <a:pt x="22363" y="653907"/>
                    <a:pt x="11564" y="905537"/>
                  </a:cubicBezTo>
                  <a:cubicBezTo>
                    <a:pt x="765" y="1157167"/>
                    <a:pt x="26683" y="1607509"/>
                    <a:pt x="76358" y="1741424"/>
                  </a:cubicBezTo>
                  <a:cubicBezTo>
                    <a:pt x="126033" y="1875339"/>
                    <a:pt x="175708" y="1796502"/>
                    <a:pt x="290177" y="1721985"/>
                  </a:cubicBezTo>
                  <a:close/>
                </a:path>
              </a:pathLst>
            </a:custGeom>
            <a:solidFill>
              <a:srgbClr val="99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Eurostile LT Std"/>
                <a:ea typeface="+mn-ea"/>
                <a:cs typeface="+mn-cs"/>
              </a:endParaRPr>
            </a:p>
          </p:txBody>
        </p:sp>
        <p:grpSp>
          <p:nvGrpSpPr>
            <p:cNvPr id="46" name="Group 45"/>
            <p:cNvGrpSpPr/>
            <p:nvPr/>
          </p:nvGrpSpPr>
          <p:grpSpPr>
            <a:xfrm>
              <a:off x="2195766" y="3621243"/>
              <a:ext cx="1783731" cy="1314075"/>
              <a:chOff x="1471461" y="1013933"/>
              <a:chExt cx="6068230" cy="3924844"/>
            </a:xfrm>
          </p:grpSpPr>
          <p:pic>
            <p:nvPicPr>
              <p:cNvPr id="80" name="Picture 79" descr="02-11.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1461" y="1859569"/>
                <a:ext cx="1059535" cy="804821"/>
              </a:xfrm>
              <a:prstGeom prst="rect">
                <a:avLst/>
              </a:prstGeom>
            </p:spPr>
          </p:pic>
          <p:pic>
            <p:nvPicPr>
              <p:cNvPr id="81" name="Picture 80" descr="1412613364603_wps_17_SANTA_MONICA_CA_AUGUST_0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68034" y="1670653"/>
                <a:ext cx="879001" cy="711242"/>
              </a:xfrm>
              <a:prstGeom prst="rect">
                <a:avLst/>
              </a:prstGeom>
            </p:spPr>
          </p:pic>
          <p:pic>
            <p:nvPicPr>
              <p:cNvPr id="82" name="Picture 81" descr="sf-cat.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1461" y="3069692"/>
                <a:ext cx="868947" cy="547437"/>
              </a:xfrm>
              <a:prstGeom prst="rect">
                <a:avLst/>
              </a:prstGeom>
            </p:spPr>
          </p:pic>
          <p:pic>
            <p:nvPicPr>
              <p:cNvPr id="83" name="Picture 8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4092434" y="1200775"/>
                <a:ext cx="1238249" cy="825499"/>
              </a:xfrm>
              <a:prstGeom prst="rect">
                <a:avLst/>
              </a:prstGeom>
            </p:spPr>
          </p:pic>
          <p:pic>
            <p:nvPicPr>
              <p:cNvPr id="84" name="Picture 83" descr="716974.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717686" y="2451097"/>
                <a:ext cx="900696" cy="707414"/>
              </a:xfrm>
              <a:prstGeom prst="rect">
                <a:avLst/>
              </a:prstGeom>
            </p:spPr>
          </p:pic>
          <p:pic>
            <p:nvPicPr>
              <p:cNvPr id="85" name="Picture 84" descr="yFEyUdBQw9.jpg"/>
              <p:cNvPicPr>
                <a:picLocks noChangeAspect="1"/>
              </p:cNvPicPr>
              <p:nvPr/>
            </p:nvPicPr>
            <p:blipFill rotWithShape="1">
              <a:blip r:embed="rId7" cstate="print">
                <a:extLst>
                  <a:ext uri="{28A0092B-C50C-407E-A947-70E740481C1C}">
                    <a14:useLocalDpi xmlns:a14="http://schemas.microsoft.com/office/drawing/2010/main"/>
                  </a:ext>
                </a:extLst>
              </a:blip>
              <a:srcRect t="-13248"/>
              <a:stretch/>
            </p:blipFill>
            <p:spPr>
              <a:xfrm>
                <a:off x="6429013" y="1013933"/>
                <a:ext cx="1110678" cy="1256632"/>
              </a:xfrm>
              <a:prstGeom prst="rect">
                <a:avLst/>
              </a:prstGeom>
            </p:spPr>
          </p:pic>
          <p:pic>
            <p:nvPicPr>
              <p:cNvPr id="86" name="Picture 85"/>
              <p:cNvPicPr>
                <a:picLocks noChangeAspect="1"/>
              </p:cNvPicPr>
              <p:nvPr/>
            </p:nvPicPr>
            <p:blipFill rotWithShape="1">
              <a:blip r:embed="rId8" cstate="print">
                <a:extLst>
                  <a:ext uri="{28A0092B-C50C-407E-A947-70E740481C1C}">
                    <a14:useLocalDpi xmlns:a14="http://schemas.microsoft.com/office/drawing/2010/main"/>
                  </a:ext>
                </a:extLst>
              </a:blip>
              <a:srcRect b="-1125"/>
              <a:stretch/>
            </p:blipFill>
            <p:spPr>
              <a:xfrm>
                <a:off x="4731438" y="2636689"/>
                <a:ext cx="1033923" cy="866006"/>
              </a:xfrm>
              <a:prstGeom prst="rect">
                <a:avLst/>
              </a:prstGeom>
            </p:spPr>
          </p:pic>
          <p:pic>
            <p:nvPicPr>
              <p:cNvPr id="87" name="Picture 8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48971" y="4020200"/>
                <a:ext cx="1168715" cy="876536"/>
              </a:xfrm>
              <a:prstGeom prst="rect">
                <a:avLst/>
              </a:prstGeom>
            </p:spPr>
          </p:pic>
          <p:pic>
            <p:nvPicPr>
              <p:cNvPr id="88" name="Picture 87"/>
              <p:cNvPicPr>
                <a:picLocks noChangeAspect="1"/>
              </p:cNvPicPr>
              <p:nvPr/>
            </p:nvPicPr>
            <p:blipFill rotWithShape="1">
              <a:blip r:embed="rId10" cstate="print">
                <a:extLst>
                  <a:ext uri="{28A0092B-C50C-407E-A947-70E740481C1C}">
                    <a14:useLocalDpi xmlns:a14="http://schemas.microsoft.com/office/drawing/2010/main"/>
                  </a:ext>
                </a:extLst>
              </a:blip>
              <a:srcRect t="-2064"/>
              <a:stretch/>
            </p:blipFill>
            <p:spPr>
              <a:xfrm>
                <a:off x="5004304" y="4065625"/>
                <a:ext cx="761057" cy="873152"/>
              </a:xfrm>
              <a:prstGeom prst="rect">
                <a:avLst/>
              </a:prstGeom>
            </p:spPr>
          </p:pic>
          <p:pic>
            <p:nvPicPr>
              <p:cNvPr id="89" name="Picture 8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919776" y="2957877"/>
                <a:ext cx="1327950" cy="771068"/>
              </a:xfrm>
              <a:prstGeom prst="rect">
                <a:avLst/>
              </a:prstGeom>
            </p:spPr>
          </p:pic>
        </p:grpSp>
      </p:grpSp>
      <p:grpSp>
        <p:nvGrpSpPr>
          <p:cNvPr id="7" name="Group 6"/>
          <p:cNvGrpSpPr/>
          <p:nvPr/>
        </p:nvGrpSpPr>
        <p:grpSpPr>
          <a:xfrm>
            <a:off x="1750601" y="3354894"/>
            <a:ext cx="1893318" cy="1969842"/>
            <a:chOff x="5149099" y="3409075"/>
            <a:chExt cx="1893318" cy="1969842"/>
          </a:xfrm>
        </p:grpSpPr>
        <p:grpSp>
          <p:nvGrpSpPr>
            <p:cNvPr id="90" name="Group 89"/>
            <p:cNvGrpSpPr/>
            <p:nvPr/>
          </p:nvGrpSpPr>
          <p:grpSpPr>
            <a:xfrm>
              <a:off x="5149099" y="3591985"/>
              <a:ext cx="1783731" cy="1314075"/>
              <a:chOff x="1471461" y="1013933"/>
              <a:chExt cx="6068230" cy="3924844"/>
            </a:xfrm>
          </p:grpSpPr>
          <p:pic>
            <p:nvPicPr>
              <p:cNvPr id="91" name="Picture 90" descr="02-11.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1461" y="1859569"/>
                <a:ext cx="1059535" cy="804821"/>
              </a:xfrm>
              <a:prstGeom prst="rect">
                <a:avLst/>
              </a:prstGeom>
            </p:spPr>
          </p:pic>
          <p:pic>
            <p:nvPicPr>
              <p:cNvPr id="92" name="Picture 91" descr="1412613364603_wps_17_SANTA_MONICA_CA_AUGUST_0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68034" y="1670653"/>
                <a:ext cx="879001" cy="711242"/>
              </a:xfrm>
              <a:prstGeom prst="rect">
                <a:avLst/>
              </a:prstGeom>
            </p:spPr>
          </p:pic>
          <p:pic>
            <p:nvPicPr>
              <p:cNvPr id="93" name="Picture 92" descr="sf-cat.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1461" y="3069692"/>
                <a:ext cx="868947" cy="547437"/>
              </a:xfrm>
              <a:prstGeom prst="rect">
                <a:avLst/>
              </a:prstGeom>
            </p:spPr>
          </p:pic>
          <p:pic>
            <p:nvPicPr>
              <p:cNvPr id="94" name="Picture 9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4092434" y="1200775"/>
                <a:ext cx="1238249" cy="825499"/>
              </a:xfrm>
              <a:prstGeom prst="rect">
                <a:avLst/>
              </a:prstGeom>
            </p:spPr>
          </p:pic>
          <p:pic>
            <p:nvPicPr>
              <p:cNvPr id="95" name="Picture 94" descr="716974.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717686" y="2451097"/>
                <a:ext cx="900696" cy="707414"/>
              </a:xfrm>
              <a:prstGeom prst="rect">
                <a:avLst/>
              </a:prstGeom>
            </p:spPr>
          </p:pic>
          <p:pic>
            <p:nvPicPr>
              <p:cNvPr id="96" name="Picture 95" descr="yFEyUdBQw9.jpg"/>
              <p:cNvPicPr>
                <a:picLocks noChangeAspect="1"/>
              </p:cNvPicPr>
              <p:nvPr/>
            </p:nvPicPr>
            <p:blipFill rotWithShape="1">
              <a:blip r:embed="rId7" cstate="print">
                <a:extLst>
                  <a:ext uri="{28A0092B-C50C-407E-A947-70E740481C1C}">
                    <a14:useLocalDpi xmlns:a14="http://schemas.microsoft.com/office/drawing/2010/main"/>
                  </a:ext>
                </a:extLst>
              </a:blip>
              <a:srcRect t="-13248"/>
              <a:stretch/>
            </p:blipFill>
            <p:spPr>
              <a:xfrm>
                <a:off x="6429013" y="1013933"/>
                <a:ext cx="1110678" cy="1256632"/>
              </a:xfrm>
              <a:prstGeom prst="rect">
                <a:avLst/>
              </a:prstGeom>
            </p:spPr>
          </p:pic>
          <p:pic>
            <p:nvPicPr>
              <p:cNvPr id="97" name="Picture 96"/>
              <p:cNvPicPr>
                <a:picLocks noChangeAspect="1"/>
              </p:cNvPicPr>
              <p:nvPr/>
            </p:nvPicPr>
            <p:blipFill rotWithShape="1">
              <a:blip r:embed="rId8" cstate="print">
                <a:extLst>
                  <a:ext uri="{28A0092B-C50C-407E-A947-70E740481C1C}">
                    <a14:useLocalDpi xmlns:a14="http://schemas.microsoft.com/office/drawing/2010/main"/>
                  </a:ext>
                </a:extLst>
              </a:blip>
              <a:srcRect b="-1125"/>
              <a:stretch/>
            </p:blipFill>
            <p:spPr>
              <a:xfrm>
                <a:off x="4731438" y="2636689"/>
                <a:ext cx="1033923" cy="866006"/>
              </a:xfrm>
              <a:prstGeom prst="rect">
                <a:avLst/>
              </a:prstGeom>
            </p:spPr>
          </p:pic>
          <p:pic>
            <p:nvPicPr>
              <p:cNvPr id="98" name="Picture 9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48971" y="4020200"/>
                <a:ext cx="1168715" cy="876536"/>
              </a:xfrm>
              <a:prstGeom prst="rect">
                <a:avLst/>
              </a:prstGeom>
            </p:spPr>
          </p:pic>
          <p:pic>
            <p:nvPicPr>
              <p:cNvPr id="99" name="Picture 98"/>
              <p:cNvPicPr>
                <a:picLocks noChangeAspect="1"/>
              </p:cNvPicPr>
              <p:nvPr/>
            </p:nvPicPr>
            <p:blipFill rotWithShape="1">
              <a:blip r:embed="rId10" cstate="print">
                <a:extLst>
                  <a:ext uri="{28A0092B-C50C-407E-A947-70E740481C1C}">
                    <a14:useLocalDpi xmlns:a14="http://schemas.microsoft.com/office/drawing/2010/main"/>
                  </a:ext>
                </a:extLst>
              </a:blip>
              <a:srcRect t="-2064"/>
              <a:stretch/>
            </p:blipFill>
            <p:spPr>
              <a:xfrm>
                <a:off x="5004304" y="4065625"/>
                <a:ext cx="761057" cy="873152"/>
              </a:xfrm>
              <a:prstGeom prst="rect">
                <a:avLst/>
              </a:prstGeom>
            </p:spPr>
          </p:pic>
          <p:pic>
            <p:nvPicPr>
              <p:cNvPr id="100" name="Picture 9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919776" y="2957877"/>
                <a:ext cx="1327950" cy="771068"/>
              </a:xfrm>
              <a:prstGeom prst="rect">
                <a:avLst/>
              </a:prstGeom>
            </p:spPr>
          </p:pic>
        </p:grpSp>
        <p:sp>
          <p:nvSpPr>
            <p:cNvPr id="4" name="Freeform 3"/>
            <p:cNvSpPr/>
            <p:nvPr/>
          </p:nvSpPr>
          <p:spPr>
            <a:xfrm>
              <a:off x="5927051" y="3409075"/>
              <a:ext cx="1115366" cy="1969842"/>
            </a:xfrm>
            <a:custGeom>
              <a:avLst/>
              <a:gdLst>
                <a:gd name="connsiteX0" fmla="*/ 539761 w 1848592"/>
                <a:gd name="connsiteY0" fmla="*/ 1969842 h 1969842"/>
                <a:gd name="connsiteX1" fmla="*/ 8453 w 1848592"/>
                <a:gd name="connsiteY1" fmla="*/ 1451463 h 1969842"/>
                <a:gd name="connsiteX2" fmla="*/ 338900 w 1848592"/>
                <a:gd name="connsiteY2" fmla="*/ 602616 h 1969842"/>
                <a:gd name="connsiteX3" fmla="*/ 1848592 w 1848592"/>
                <a:gd name="connsiteY3" fmla="*/ 0 h 1969842"/>
              </a:gdLst>
              <a:ahLst/>
              <a:cxnLst>
                <a:cxn ang="0">
                  <a:pos x="connsiteX0" y="connsiteY0"/>
                </a:cxn>
                <a:cxn ang="0">
                  <a:pos x="connsiteX1" y="connsiteY1"/>
                </a:cxn>
                <a:cxn ang="0">
                  <a:pos x="connsiteX2" y="connsiteY2"/>
                </a:cxn>
                <a:cxn ang="0">
                  <a:pos x="connsiteX3" y="connsiteY3"/>
                </a:cxn>
              </a:cxnLst>
              <a:rect l="l" t="t" r="r" b="b"/>
              <a:pathLst>
                <a:path w="1848592" h="1969842">
                  <a:moveTo>
                    <a:pt x="539761" y="1969842"/>
                  </a:moveTo>
                  <a:cubicBezTo>
                    <a:pt x="290845" y="1824588"/>
                    <a:pt x="41930" y="1679334"/>
                    <a:pt x="8453" y="1451463"/>
                  </a:cubicBezTo>
                  <a:cubicBezTo>
                    <a:pt x="-25024" y="1223592"/>
                    <a:pt x="32210" y="844526"/>
                    <a:pt x="338900" y="602616"/>
                  </a:cubicBezTo>
                  <a:cubicBezTo>
                    <a:pt x="645590" y="360706"/>
                    <a:pt x="1848592" y="0"/>
                    <a:pt x="1848592" y="0"/>
                  </a:cubicBezTo>
                </a:path>
              </a:pathLst>
            </a:custGeom>
            <a:ln w="50800" cmpd="sng">
              <a:solidFill>
                <a:srgbClr val="99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Eurostile LT Std"/>
                <a:ea typeface="+mn-ea"/>
                <a:cs typeface="+mn-cs"/>
              </a:endParaRPr>
            </a:p>
          </p:txBody>
        </p:sp>
      </p:grpSp>
      <p:grpSp>
        <p:nvGrpSpPr>
          <p:cNvPr id="6" name="Group 5"/>
          <p:cNvGrpSpPr/>
          <p:nvPr/>
        </p:nvGrpSpPr>
        <p:grpSpPr>
          <a:xfrm>
            <a:off x="6271993" y="1399086"/>
            <a:ext cx="2502342" cy="1804046"/>
            <a:chOff x="6271993" y="1399086"/>
            <a:chExt cx="2502342" cy="1804046"/>
          </a:xfrm>
        </p:grpSpPr>
        <p:grpSp>
          <p:nvGrpSpPr>
            <p:cNvPr id="69" name="Group 68"/>
            <p:cNvGrpSpPr/>
            <p:nvPr/>
          </p:nvGrpSpPr>
          <p:grpSpPr>
            <a:xfrm>
              <a:off x="6564907" y="1567784"/>
              <a:ext cx="1783731" cy="1314075"/>
              <a:chOff x="1471461" y="1013933"/>
              <a:chExt cx="6068230" cy="3924844"/>
            </a:xfrm>
          </p:grpSpPr>
          <p:pic>
            <p:nvPicPr>
              <p:cNvPr id="70" name="Picture 69" descr="02-11.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1461" y="1859569"/>
                <a:ext cx="1059535" cy="804821"/>
              </a:xfrm>
              <a:prstGeom prst="rect">
                <a:avLst/>
              </a:prstGeom>
            </p:spPr>
          </p:pic>
          <p:pic>
            <p:nvPicPr>
              <p:cNvPr id="71" name="Picture 70" descr="1412613364603_wps_17_SANTA_MONICA_CA_AUGUST_0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68034" y="1670653"/>
                <a:ext cx="879001" cy="711242"/>
              </a:xfrm>
              <a:prstGeom prst="rect">
                <a:avLst/>
              </a:prstGeom>
            </p:spPr>
          </p:pic>
          <p:pic>
            <p:nvPicPr>
              <p:cNvPr id="72" name="Picture 71" descr="sf-cat.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1461" y="3069692"/>
                <a:ext cx="868947" cy="547437"/>
              </a:xfrm>
              <a:prstGeom prst="rect">
                <a:avLst/>
              </a:prstGeom>
            </p:spPr>
          </p:pic>
          <p:pic>
            <p:nvPicPr>
              <p:cNvPr id="73" name="Picture 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4092434" y="1200775"/>
                <a:ext cx="1238249" cy="825499"/>
              </a:xfrm>
              <a:prstGeom prst="rect">
                <a:avLst/>
              </a:prstGeom>
            </p:spPr>
          </p:pic>
          <p:pic>
            <p:nvPicPr>
              <p:cNvPr id="74" name="Picture 73" descr="716974.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717686" y="2451097"/>
                <a:ext cx="900696" cy="707414"/>
              </a:xfrm>
              <a:prstGeom prst="rect">
                <a:avLst/>
              </a:prstGeom>
            </p:spPr>
          </p:pic>
          <p:pic>
            <p:nvPicPr>
              <p:cNvPr id="75" name="Picture 74" descr="yFEyUdBQw9.jpg"/>
              <p:cNvPicPr>
                <a:picLocks noChangeAspect="1"/>
              </p:cNvPicPr>
              <p:nvPr/>
            </p:nvPicPr>
            <p:blipFill rotWithShape="1">
              <a:blip r:embed="rId7" cstate="print">
                <a:extLst>
                  <a:ext uri="{28A0092B-C50C-407E-A947-70E740481C1C}">
                    <a14:useLocalDpi xmlns:a14="http://schemas.microsoft.com/office/drawing/2010/main"/>
                  </a:ext>
                </a:extLst>
              </a:blip>
              <a:srcRect t="-13248"/>
              <a:stretch/>
            </p:blipFill>
            <p:spPr>
              <a:xfrm>
                <a:off x="6429013" y="1013933"/>
                <a:ext cx="1110678" cy="1256632"/>
              </a:xfrm>
              <a:prstGeom prst="rect">
                <a:avLst/>
              </a:prstGeom>
            </p:spPr>
          </p:pic>
          <p:pic>
            <p:nvPicPr>
              <p:cNvPr id="76" name="Picture 75"/>
              <p:cNvPicPr>
                <a:picLocks noChangeAspect="1"/>
              </p:cNvPicPr>
              <p:nvPr/>
            </p:nvPicPr>
            <p:blipFill rotWithShape="1">
              <a:blip r:embed="rId8" cstate="print">
                <a:extLst>
                  <a:ext uri="{28A0092B-C50C-407E-A947-70E740481C1C}">
                    <a14:useLocalDpi xmlns:a14="http://schemas.microsoft.com/office/drawing/2010/main"/>
                  </a:ext>
                </a:extLst>
              </a:blip>
              <a:srcRect b="-1125"/>
              <a:stretch/>
            </p:blipFill>
            <p:spPr>
              <a:xfrm>
                <a:off x="4731438" y="2636689"/>
                <a:ext cx="1033923" cy="866006"/>
              </a:xfrm>
              <a:prstGeom prst="rect">
                <a:avLst/>
              </a:prstGeom>
            </p:spPr>
          </p:pic>
          <p:pic>
            <p:nvPicPr>
              <p:cNvPr id="77" name="Picture 7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48971" y="4020200"/>
                <a:ext cx="1168715" cy="876536"/>
              </a:xfrm>
              <a:prstGeom prst="rect">
                <a:avLst/>
              </a:prstGeom>
            </p:spPr>
          </p:pic>
          <p:pic>
            <p:nvPicPr>
              <p:cNvPr id="78" name="Picture 77"/>
              <p:cNvPicPr>
                <a:picLocks noChangeAspect="1"/>
              </p:cNvPicPr>
              <p:nvPr/>
            </p:nvPicPr>
            <p:blipFill rotWithShape="1">
              <a:blip r:embed="rId10" cstate="print">
                <a:extLst>
                  <a:ext uri="{28A0092B-C50C-407E-A947-70E740481C1C}">
                    <a14:useLocalDpi xmlns:a14="http://schemas.microsoft.com/office/drawing/2010/main"/>
                  </a:ext>
                </a:extLst>
              </a:blip>
              <a:srcRect t="-2064"/>
              <a:stretch/>
            </p:blipFill>
            <p:spPr>
              <a:xfrm>
                <a:off x="5004304" y="4065625"/>
                <a:ext cx="761057" cy="873152"/>
              </a:xfrm>
              <a:prstGeom prst="rect">
                <a:avLst/>
              </a:prstGeom>
            </p:spPr>
          </p:pic>
          <p:pic>
            <p:nvPicPr>
              <p:cNvPr id="79" name="Picture 7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919776" y="2957877"/>
                <a:ext cx="1327950" cy="771068"/>
              </a:xfrm>
              <a:prstGeom prst="rect">
                <a:avLst/>
              </a:prstGeom>
            </p:spPr>
          </p:pic>
        </p:grpSp>
        <p:sp>
          <p:nvSpPr>
            <p:cNvPr id="44" name="Freeform 43"/>
            <p:cNvSpPr/>
            <p:nvPr/>
          </p:nvSpPr>
          <p:spPr>
            <a:xfrm>
              <a:off x="6271993" y="1399086"/>
              <a:ext cx="2502342" cy="1804046"/>
            </a:xfrm>
            <a:custGeom>
              <a:avLst/>
              <a:gdLst>
                <a:gd name="connsiteX0" fmla="*/ 34424 w 7033626"/>
                <a:gd name="connsiteY0" fmla="*/ 4238093 h 4238093"/>
                <a:gd name="connsiteX1" fmla="*/ 93489 w 7033626"/>
                <a:gd name="connsiteY1" fmla="*/ 3396303 h 4238093"/>
                <a:gd name="connsiteX2" fmla="*/ 831801 w 7033626"/>
                <a:gd name="connsiteY2" fmla="*/ 3012329 h 4238093"/>
                <a:gd name="connsiteX3" fmla="*/ 2145998 w 7033626"/>
                <a:gd name="connsiteY3" fmla="*/ 3071402 h 4238093"/>
                <a:gd name="connsiteX4" fmla="*/ 3637389 w 7033626"/>
                <a:gd name="connsiteY4" fmla="*/ 1535505 h 4238093"/>
                <a:gd name="connsiteX5" fmla="*/ 4803923 w 7033626"/>
                <a:gd name="connsiteY5" fmla="*/ 1313982 h 4238093"/>
                <a:gd name="connsiteX6" fmla="*/ 5926158 w 7033626"/>
                <a:gd name="connsiteY6" fmla="*/ 58682 h 4238093"/>
                <a:gd name="connsiteX7" fmla="*/ 7033626 w 7033626"/>
                <a:gd name="connsiteY7" fmla="*/ 191596 h 423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3626" h="4238093">
                  <a:moveTo>
                    <a:pt x="34424" y="4238093"/>
                  </a:moveTo>
                  <a:cubicBezTo>
                    <a:pt x="-2492" y="3919345"/>
                    <a:pt x="-39407" y="3600597"/>
                    <a:pt x="93489" y="3396303"/>
                  </a:cubicBezTo>
                  <a:cubicBezTo>
                    <a:pt x="226385" y="3192009"/>
                    <a:pt x="489716" y="3066479"/>
                    <a:pt x="831801" y="3012329"/>
                  </a:cubicBezTo>
                  <a:cubicBezTo>
                    <a:pt x="1173886" y="2958179"/>
                    <a:pt x="1678400" y="3317539"/>
                    <a:pt x="2145998" y="3071402"/>
                  </a:cubicBezTo>
                  <a:cubicBezTo>
                    <a:pt x="2613596" y="2825265"/>
                    <a:pt x="3194402" y="1828408"/>
                    <a:pt x="3637389" y="1535505"/>
                  </a:cubicBezTo>
                  <a:cubicBezTo>
                    <a:pt x="4080376" y="1242602"/>
                    <a:pt x="4422462" y="1560119"/>
                    <a:pt x="4803923" y="1313982"/>
                  </a:cubicBezTo>
                  <a:cubicBezTo>
                    <a:pt x="5185384" y="1067845"/>
                    <a:pt x="5554541" y="245746"/>
                    <a:pt x="5926158" y="58682"/>
                  </a:cubicBezTo>
                  <a:cubicBezTo>
                    <a:pt x="6297775" y="-128382"/>
                    <a:pt x="7033626" y="191596"/>
                    <a:pt x="7033626" y="191596"/>
                  </a:cubicBezTo>
                </a:path>
              </a:pathLst>
            </a:custGeom>
            <a:ln w="50800" cmpd="sng">
              <a:solidFill>
                <a:srgbClr val="99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Eurostile LT Std"/>
                <a:ea typeface="+mn-ea"/>
                <a:cs typeface="+mn-cs"/>
              </a:endParaRPr>
            </a:p>
          </p:txBody>
        </p:sp>
      </p:grpSp>
      <p:grpSp>
        <p:nvGrpSpPr>
          <p:cNvPr id="5" name="Group 4"/>
          <p:cNvGrpSpPr/>
          <p:nvPr/>
        </p:nvGrpSpPr>
        <p:grpSpPr>
          <a:xfrm>
            <a:off x="3225836" y="1412776"/>
            <a:ext cx="2315467" cy="1671332"/>
            <a:chOff x="3225836" y="1412776"/>
            <a:chExt cx="2315467" cy="1671332"/>
          </a:xfrm>
        </p:grpSpPr>
        <p:grpSp>
          <p:nvGrpSpPr>
            <p:cNvPr id="58" name="Group 57"/>
            <p:cNvGrpSpPr/>
            <p:nvPr/>
          </p:nvGrpSpPr>
          <p:grpSpPr>
            <a:xfrm>
              <a:off x="3516812" y="1594799"/>
              <a:ext cx="1783731" cy="1314075"/>
              <a:chOff x="1471461" y="1013933"/>
              <a:chExt cx="6068230" cy="3924844"/>
            </a:xfrm>
          </p:grpSpPr>
          <p:pic>
            <p:nvPicPr>
              <p:cNvPr id="59" name="Picture 58" descr="02-11.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1461" y="1859569"/>
                <a:ext cx="1059535" cy="804821"/>
              </a:xfrm>
              <a:prstGeom prst="rect">
                <a:avLst/>
              </a:prstGeom>
            </p:spPr>
          </p:pic>
          <p:pic>
            <p:nvPicPr>
              <p:cNvPr id="60" name="Picture 59" descr="1412613364603_wps_17_SANTA_MONICA_CA_AUGUST_0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68034" y="1670653"/>
                <a:ext cx="879001" cy="711242"/>
              </a:xfrm>
              <a:prstGeom prst="rect">
                <a:avLst/>
              </a:prstGeom>
            </p:spPr>
          </p:pic>
          <p:pic>
            <p:nvPicPr>
              <p:cNvPr id="61" name="Picture 60" descr="sf-cat.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1461" y="3069692"/>
                <a:ext cx="868947" cy="547437"/>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4092434" y="1200775"/>
                <a:ext cx="1238249" cy="825499"/>
              </a:xfrm>
              <a:prstGeom prst="rect">
                <a:avLst/>
              </a:prstGeom>
            </p:spPr>
          </p:pic>
          <p:pic>
            <p:nvPicPr>
              <p:cNvPr id="63" name="Picture 62" descr="716974.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717686" y="2451097"/>
                <a:ext cx="900696" cy="707414"/>
              </a:xfrm>
              <a:prstGeom prst="rect">
                <a:avLst/>
              </a:prstGeom>
            </p:spPr>
          </p:pic>
          <p:pic>
            <p:nvPicPr>
              <p:cNvPr id="64" name="Picture 63" descr="yFEyUdBQw9.jpg"/>
              <p:cNvPicPr>
                <a:picLocks noChangeAspect="1"/>
              </p:cNvPicPr>
              <p:nvPr/>
            </p:nvPicPr>
            <p:blipFill rotWithShape="1">
              <a:blip r:embed="rId7" cstate="print">
                <a:extLst>
                  <a:ext uri="{28A0092B-C50C-407E-A947-70E740481C1C}">
                    <a14:useLocalDpi xmlns:a14="http://schemas.microsoft.com/office/drawing/2010/main"/>
                  </a:ext>
                </a:extLst>
              </a:blip>
              <a:srcRect t="-13248"/>
              <a:stretch/>
            </p:blipFill>
            <p:spPr>
              <a:xfrm>
                <a:off x="6429013" y="1013933"/>
                <a:ext cx="1110678" cy="1256632"/>
              </a:xfrm>
              <a:prstGeom prst="rect">
                <a:avLst/>
              </a:prstGeom>
            </p:spPr>
          </p:pic>
          <p:pic>
            <p:nvPicPr>
              <p:cNvPr id="65" name="Picture 64"/>
              <p:cNvPicPr>
                <a:picLocks noChangeAspect="1"/>
              </p:cNvPicPr>
              <p:nvPr/>
            </p:nvPicPr>
            <p:blipFill rotWithShape="1">
              <a:blip r:embed="rId8" cstate="print">
                <a:extLst>
                  <a:ext uri="{28A0092B-C50C-407E-A947-70E740481C1C}">
                    <a14:useLocalDpi xmlns:a14="http://schemas.microsoft.com/office/drawing/2010/main"/>
                  </a:ext>
                </a:extLst>
              </a:blip>
              <a:srcRect b="-1125"/>
              <a:stretch/>
            </p:blipFill>
            <p:spPr>
              <a:xfrm>
                <a:off x="4731438" y="2636689"/>
                <a:ext cx="1033923" cy="866006"/>
              </a:xfrm>
              <a:prstGeom prst="rect">
                <a:avLst/>
              </a:prstGeom>
            </p:spPr>
          </p:pic>
          <p:pic>
            <p:nvPicPr>
              <p:cNvPr id="66" name="Picture 6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48971" y="4020200"/>
                <a:ext cx="1168715" cy="876536"/>
              </a:xfrm>
              <a:prstGeom prst="rect">
                <a:avLst/>
              </a:prstGeom>
            </p:spPr>
          </p:pic>
          <p:pic>
            <p:nvPicPr>
              <p:cNvPr id="67" name="Picture 66"/>
              <p:cNvPicPr>
                <a:picLocks noChangeAspect="1"/>
              </p:cNvPicPr>
              <p:nvPr/>
            </p:nvPicPr>
            <p:blipFill rotWithShape="1">
              <a:blip r:embed="rId10" cstate="print">
                <a:extLst>
                  <a:ext uri="{28A0092B-C50C-407E-A947-70E740481C1C}">
                    <a14:useLocalDpi xmlns:a14="http://schemas.microsoft.com/office/drawing/2010/main"/>
                  </a:ext>
                </a:extLst>
              </a:blip>
              <a:srcRect t="-2064"/>
              <a:stretch/>
            </p:blipFill>
            <p:spPr>
              <a:xfrm>
                <a:off x="5004304" y="4065625"/>
                <a:ext cx="761057" cy="873152"/>
              </a:xfrm>
              <a:prstGeom prst="rect">
                <a:avLst/>
              </a:prstGeom>
            </p:spPr>
          </p:pic>
          <p:pic>
            <p:nvPicPr>
              <p:cNvPr id="68" name="Picture 6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109676" y="2957877"/>
                <a:ext cx="1327949" cy="771068"/>
              </a:xfrm>
              <a:prstGeom prst="rect">
                <a:avLst/>
              </a:prstGeom>
            </p:spPr>
          </p:pic>
        </p:grpSp>
        <p:grpSp>
          <p:nvGrpSpPr>
            <p:cNvPr id="36" name="Group 35"/>
            <p:cNvGrpSpPr/>
            <p:nvPr/>
          </p:nvGrpSpPr>
          <p:grpSpPr>
            <a:xfrm>
              <a:off x="3225836" y="1412776"/>
              <a:ext cx="2315467" cy="1671332"/>
              <a:chOff x="1082842" y="679031"/>
              <a:chExt cx="6964764" cy="4204527"/>
            </a:xfrm>
          </p:grpSpPr>
          <p:cxnSp>
            <p:nvCxnSpPr>
              <p:cNvPr id="37" name="Straight Connector 36"/>
              <p:cNvCxnSpPr/>
              <p:nvPr/>
            </p:nvCxnSpPr>
            <p:spPr>
              <a:xfrm flipV="1">
                <a:off x="1082842" y="3913583"/>
                <a:ext cx="1257566" cy="969975"/>
              </a:xfrm>
              <a:prstGeom prst="line">
                <a:avLst/>
              </a:prstGeom>
              <a:ln w="50800" cmpd="sng">
                <a:solidFill>
                  <a:srgbClr val="990000"/>
                </a:solidFill>
              </a:ln>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flipV="1">
                <a:off x="2340408" y="3728945"/>
                <a:ext cx="1277974" cy="184638"/>
              </a:xfrm>
              <a:prstGeom prst="line">
                <a:avLst/>
              </a:prstGeom>
              <a:ln w="50800" cmpd="sng">
                <a:solidFill>
                  <a:srgbClr val="990000"/>
                </a:solidFill>
              </a:ln>
            </p:spPr>
            <p:style>
              <a:lnRef idx="3">
                <a:schemeClr val="dk1"/>
              </a:lnRef>
              <a:fillRef idx="0">
                <a:schemeClr val="dk1"/>
              </a:fillRef>
              <a:effectRef idx="2">
                <a:schemeClr val="dk1"/>
              </a:effectRef>
              <a:fontRef idx="minor">
                <a:schemeClr val="tx1"/>
              </a:fontRef>
            </p:style>
          </p:cxnSp>
          <p:cxnSp>
            <p:nvCxnSpPr>
              <p:cNvPr id="39" name="Straight Connector 38"/>
              <p:cNvCxnSpPr/>
              <p:nvPr/>
            </p:nvCxnSpPr>
            <p:spPr>
              <a:xfrm flipV="1">
                <a:off x="3618382" y="2381895"/>
                <a:ext cx="1113056" cy="1347050"/>
              </a:xfrm>
              <a:prstGeom prst="line">
                <a:avLst/>
              </a:prstGeom>
              <a:ln w="50800" cmpd="sng">
                <a:solidFill>
                  <a:srgbClr val="990000"/>
                </a:solidFill>
              </a:ln>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a:off x="4731438" y="2381895"/>
                <a:ext cx="1367023" cy="0"/>
              </a:xfrm>
              <a:prstGeom prst="line">
                <a:avLst/>
              </a:prstGeom>
              <a:ln w="50800" cmpd="sng">
                <a:solidFill>
                  <a:srgbClr val="990000"/>
                </a:solidFill>
              </a:ln>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flipV="1">
                <a:off x="6098461" y="1068981"/>
                <a:ext cx="222238" cy="1312913"/>
              </a:xfrm>
              <a:prstGeom prst="line">
                <a:avLst/>
              </a:prstGeom>
              <a:ln w="50800" cmpd="sng">
                <a:solidFill>
                  <a:srgbClr val="990000"/>
                </a:solidFill>
              </a:ln>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flipV="1">
                <a:off x="6320699" y="679031"/>
                <a:ext cx="1726907" cy="450384"/>
              </a:xfrm>
              <a:prstGeom prst="line">
                <a:avLst/>
              </a:prstGeom>
              <a:ln w="50800" cmpd="sng">
                <a:solidFill>
                  <a:srgbClr val="990000"/>
                </a:solidFill>
              </a:ln>
            </p:spPr>
            <p:style>
              <a:lnRef idx="3">
                <a:schemeClr val="dk1"/>
              </a:lnRef>
              <a:fillRef idx="0">
                <a:schemeClr val="dk1"/>
              </a:fillRef>
              <a:effectRef idx="2">
                <a:schemeClr val="dk1"/>
              </a:effectRef>
              <a:fontRef idx="minor">
                <a:schemeClr val="tx1"/>
              </a:fontRef>
            </p:style>
          </p:cxnSp>
        </p:grpSp>
      </p:grpSp>
      <p:grpSp>
        <p:nvGrpSpPr>
          <p:cNvPr id="3" name="Group 2"/>
          <p:cNvGrpSpPr/>
          <p:nvPr/>
        </p:nvGrpSpPr>
        <p:grpSpPr>
          <a:xfrm>
            <a:off x="153541" y="1521284"/>
            <a:ext cx="2093211" cy="1389832"/>
            <a:chOff x="153541" y="1521284"/>
            <a:chExt cx="2093211" cy="1389832"/>
          </a:xfrm>
        </p:grpSpPr>
        <p:grpSp>
          <p:nvGrpSpPr>
            <p:cNvPr id="47" name="Group 46"/>
            <p:cNvGrpSpPr/>
            <p:nvPr/>
          </p:nvGrpSpPr>
          <p:grpSpPr>
            <a:xfrm>
              <a:off x="418327" y="1597041"/>
              <a:ext cx="1783731" cy="1314075"/>
              <a:chOff x="1471461" y="1013933"/>
              <a:chExt cx="6068230" cy="3924844"/>
            </a:xfrm>
          </p:grpSpPr>
          <p:pic>
            <p:nvPicPr>
              <p:cNvPr id="48" name="Picture 47" descr="02-11.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1461" y="1859569"/>
                <a:ext cx="1059535" cy="804821"/>
              </a:xfrm>
              <a:prstGeom prst="rect">
                <a:avLst/>
              </a:prstGeom>
            </p:spPr>
          </p:pic>
          <p:pic>
            <p:nvPicPr>
              <p:cNvPr id="49" name="Picture 48" descr="1412613364603_wps_17_SANTA_MONICA_CA_AUGUST_0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68034" y="1670653"/>
                <a:ext cx="879001" cy="711242"/>
              </a:xfrm>
              <a:prstGeom prst="rect">
                <a:avLst/>
              </a:prstGeom>
            </p:spPr>
          </p:pic>
          <p:pic>
            <p:nvPicPr>
              <p:cNvPr id="50" name="Picture 49" descr="sf-cat.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1461" y="3069692"/>
                <a:ext cx="868947" cy="547437"/>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4092434" y="1200775"/>
                <a:ext cx="1238249" cy="825499"/>
              </a:xfrm>
              <a:prstGeom prst="rect">
                <a:avLst/>
              </a:prstGeom>
            </p:spPr>
          </p:pic>
          <p:pic>
            <p:nvPicPr>
              <p:cNvPr id="52" name="Picture 51" descr="716974.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717686" y="2451097"/>
                <a:ext cx="900696" cy="707414"/>
              </a:xfrm>
              <a:prstGeom prst="rect">
                <a:avLst/>
              </a:prstGeom>
            </p:spPr>
          </p:pic>
          <p:pic>
            <p:nvPicPr>
              <p:cNvPr id="53" name="Picture 52" descr="yFEyUdBQw9.jpg"/>
              <p:cNvPicPr>
                <a:picLocks noChangeAspect="1"/>
              </p:cNvPicPr>
              <p:nvPr/>
            </p:nvPicPr>
            <p:blipFill rotWithShape="1">
              <a:blip r:embed="rId7" cstate="print">
                <a:extLst>
                  <a:ext uri="{28A0092B-C50C-407E-A947-70E740481C1C}">
                    <a14:useLocalDpi xmlns:a14="http://schemas.microsoft.com/office/drawing/2010/main"/>
                  </a:ext>
                </a:extLst>
              </a:blip>
              <a:srcRect t="-13248"/>
              <a:stretch/>
            </p:blipFill>
            <p:spPr>
              <a:xfrm>
                <a:off x="6429013" y="1013933"/>
                <a:ext cx="1110678" cy="1256632"/>
              </a:xfrm>
              <a:prstGeom prst="rect">
                <a:avLst/>
              </a:prstGeom>
            </p:spPr>
          </p:pic>
          <p:pic>
            <p:nvPicPr>
              <p:cNvPr id="54" name="Picture 53"/>
              <p:cNvPicPr>
                <a:picLocks noChangeAspect="1"/>
              </p:cNvPicPr>
              <p:nvPr/>
            </p:nvPicPr>
            <p:blipFill rotWithShape="1">
              <a:blip r:embed="rId8" cstate="print">
                <a:extLst>
                  <a:ext uri="{28A0092B-C50C-407E-A947-70E740481C1C}">
                    <a14:useLocalDpi xmlns:a14="http://schemas.microsoft.com/office/drawing/2010/main"/>
                  </a:ext>
                </a:extLst>
              </a:blip>
              <a:srcRect b="-1125"/>
              <a:stretch/>
            </p:blipFill>
            <p:spPr>
              <a:xfrm>
                <a:off x="4731438" y="2636689"/>
                <a:ext cx="1033923" cy="866006"/>
              </a:xfrm>
              <a:prstGeom prst="rect">
                <a:avLst/>
              </a:prstGeom>
            </p:spPr>
          </p:pic>
          <p:pic>
            <p:nvPicPr>
              <p:cNvPr id="55" name="Picture 5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48971" y="4020200"/>
                <a:ext cx="1168715" cy="876536"/>
              </a:xfrm>
              <a:prstGeom prst="rect">
                <a:avLst/>
              </a:prstGeom>
            </p:spPr>
          </p:pic>
          <p:pic>
            <p:nvPicPr>
              <p:cNvPr id="56" name="Picture 55"/>
              <p:cNvPicPr>
                <a:picLocks noChangeAspect="1"/>
              </p:cNvPicPr>
              <p:nvPr/>
            </p:nvPicPr>
            <p:blipFill rotWithShape="1">
              <a:blip r:embed="rId10" cstate="print">
                <a:extLst>
                  <a:ext uri="{28A0092B-C50C-407E-A947-70E740481C1C}">
                    <a14:useLocalDpi xmlns:a14="http://schemas.microsoft.com/office/drawing/2010/main"/>
                  </a:ext>
                </a:extLst>
              </a:blip>
              <a:srcRect t="-2064"/>
              <a:stretch/>
            </p:blipFill>
            <p:spPr>
              <a:xfrm>
                <a:off x="5004304" y="4065625"/>
                <a:ext cx="761057" cy="873152"/>
              </a:xfrm>
              <a:prstGeom prst="rect">
                <a:avLst/>
              </a:prstGeom>
            </p:spPr>
          </p:pic>
          <p:pic>
            <p:nvPicPr>
              <p:cNvPr id="57" name="Picture 5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919776" y="2957877"/>
                <a:ext cx="1327950" cy="771068"/>
              </a:xfrm>
              <a:prstGeom prst="rect">
                <a:avLst/>
              </a:prstGeom>
            </p:spPr>
          </p:pic>
        </p:grpSp>
        <p:cxnSp>
          <p:nvCxnSpPr>
            <p:cNvPr id="27" name="Straight Connector 26"/>
            <p:cNvCxnSpPr/>
            <p:nvPr/>
          </p:nvCxnSpPr>
          <p:spPr>
            <a:xfrm flipV="1">
              <a:off x="153541" y="1521284"/>
              <a:ext cx="2093211" cy="1389832"/>
            </a:xfrm>
            <a:prstGeom prst="line">
              <a:avLst/>
            </a:prstGeom>
            <a:ln w="50800" cmpd="sng">
              <a:solidFill>
                <a:srgbClr val="990000"/>
              </a:solidFill>
            </a:ln>
          </p:spPr>
          <p:style>
            <a:lnRef idx="3">
              <a:schemeClr val="dk1"/>
            </a:lnRef>
            <a:fillRef idx="0">
              <a:schemeClr val="dk1"/>
            </a:fillRef>
            <a:effectRef idx="2">
              <a:schemeClr val="dk1"/>
            </a:effectRef>
            <a:fontRef idx="minor">
              <a:schemeClr val="tx1"/>
            </a:fontRef>
          </p:style>
        </p:cxnSp>
      </p:grpSp>
      <p:sp>
        <p:nvSpPr>
          <p:cNvPr id="102" name="Rectangle 101"/>
          <p:cNvSpPr/>
          <p:nvPr/>
        </p:nvSpPr>
        <p:spPr>
          <a:xfrm>
            <a:off x="1803235" y="5373957"/>
            <a:ext cx="5951502" cy="89451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Goal:</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pick a predictor that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 is expressive    (ii) is easy to train   (iii) does not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overfit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1"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Predictor Selection (hypothesis class)</a:t>
            </a:r>
          </a:p>
        </p:txBody>
      </p:sp>
      <p:sp>
        <p:nvSpPr>
          <p:cNvPr id="103" name="Date Placeholder 3"/>
          <p:cNvSpPr>
            <a:spLocks noGrp="1"/>
          </p:cNvSpPr>
          <p:nvPr>
            <p:ph type="dt" sz="quarter" idx="10"/>
          </p:nvPr>
        </p:nvSpPr>
        <p:spPr>
          <a:xfrm>
            <a:off x="2124075" y="6524625"/>
            <a:ext cx="1079500" cy="19685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04" name="Slide Number Placeholder 5"/>
          <p:cNvSpPr>
            <a:spLocks noGrp="1"/>
          </p:cNvSpPr>
          <p:nvPr>
            <p:ph type="sldNum" sz="quarter" idx="12"/>
          </p:nvPr>
        </p:nvSpPr>
        <p:spPr>
          <a:xfrm>
            <a:off x="5867400" y="6524625"/>
            <a:ext cx="719138" cy="196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05"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Tree>
    <p:extLst>
      <p:ext uri="{BB962C8B-B14F-4D97-AF65-F5344CB8AC3E}">
        <p14:creationId xmlns:p14="http://schemas.microsoft.com/office/powerpoint/2010/main" val="6400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SGD - Remarks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40</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2" y="3284984"/>
                <a:ext cx="9468171"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8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The Hidden Cost of SGD</a:t>
                </a: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endParaRPr kumimoji="0" lang="en-US" sz="5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By switching to SGD, we eliminated the costly sum over the dataset</a:t>
                </a: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 xmlns:m="http://schemas.openxmlformats.org/officeDocument/2006/math">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rPr>
                          <m:t>𝒙</m:t>
                        </m:r>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+1</m:t>
                        </m:r>
                      </m:sup>
                    </m:s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𝑡</m:t>
                        </m:r>
                      </m:sub>
                    </m:sSub>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𝑛</m:t>
                        </m:r>
                      </m:den>
                    </m:f>
                    <m:nary>
                      <m:naryPr>
                        <m: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naryPr>
                      <m:sub>
                        <m:r>
                          <m:rPr>
                            <m:brk m:alnAt="23"/>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𝑖</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𝑛</m:t>
                        </m:r>
                      </m:sup>
                      <m:e>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nary>
                  </m:oMath>
                </a14:m>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14:m>
                  <m:oMath xmlns:m="http://schemas.openxmlformats.org/officeDocument/2006/math">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rPr>
                      <m:t>                            </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+1</m:t>
                        </m:r>
                      </m:sup>
                    </m:s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𝑓</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𝝃</m:t>
                        </m:r>
                      </m:e>
                      <m:sub>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𝑖</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𝑡</m:t>
                            </m:r>
                          </m:sub>
                        </m:sSub>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But the cost of computing the </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individual gradients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remains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capabilities of ML methods are limited by the computing time rather than the sample size</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This is where SGD performs very well</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So, use SGD when training time is the bottleneck.</a:t>
                </a: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2" y="3284984"/>
                <a:ext cx="9468171" cy="648072"/>
              </a:xfrm>
              <a:prstGeom prst="rect">
                <a:avLst/>
              </a:prstGeom>
              <a:blipFill>
                <a:blip r:embed="rId3"/>
                <a:stretch>
                  <a:fillRect t="-5660" b="-357547"/>
                </a:stretch>
              </a:blipFill>
            </p:spPr>
            <p:txBody>
              <a:bodyPr/>
              <a:lstStyle/>
              <a:p>
                <a:r>
                  <a:rPr lang="en-US">
                    <a:noFill/>
                  </a:rPr>
                  <a:t> </a:t>
                </a:r>
              </a:p>
            </p:txBody>
          </p:sp>
        </mc:Fallback>
      </mc:AlternateContent>
      <p:sp>
        <p:nvSpPr>
          <p:cNvPr id="2" name="Down Arrow 1"/>
          <p:cNvSpPr/>
          <p:nvPr/>
        </p:nvSpPr>
        <p:spPr bwMode="auto">
          <a:xfrm rot="16200000">
            <a:off x="4838880" y="3839897"/>
            <a:ext cx="288032" cy="906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 name="Content Placeholder 2"/>
          <p:cNvSpPr txBox="1">
            <a:spLocks/>
          </p:cNvSpPr>
          <p:nvPr/>
        </p:nvSpPr>
        <p:spPr>
          <a:xfrm>
            <a:off x="-324172" y="1052736"/>
            <a:ext cx="9144643" cy="1823870"/>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Convergence rates are not great, but the complexity </a:t>
            </a:r>
            <a:r>
              <a:rPr kumimoji="0" lang="en-US" sz="1600" b="0" i="0" u="none" strike="noStrike" kern="1200" cap="none" spc="0" normalizeH="0" baseline="0" noProof="0" dirty="0">
                <a:ln>
                  <a:noFill/>
                </a:ln>
                <a:solidFill>
                  <a:srgbClr val="990000"/>
                </a:solidFill>
                <a:effectLst/>
                <a:uLnTx/>
                <a:uFillTx/>
                <a:latin typeface="Arial" panose="020B0604020202020204" pitchFamily="34" charset="0"/>
                <a:ea typeface="Cambria Math" panose="02040503050406030204" pitchFamily="18" charset="0"/>
                <a:cs typeface="Arial" panose="020B0604020202020204" pitchFamily="34" charset="0"/>
              </a:rPr>
              <a:t>per iteration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is small (1 gradient evaluation for minimizing an empirical risk vs. n for the full batch algorithm)</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When the amount of data is infinite, the method </a:t>
            </a:r>
            <a:r>
              <a:rPr kumimoji="0" lang="en-US" sz="1600" b="0" i="0" u="none" strike="noStrike" kern="1200" cap="none" spc="0" normalizeH="0" baseline="0" noProof="0" dirty="0">
                <a:ln>
                  <a:noFill/>
                </a:ln>
                <a:solidFill>
                  <a:srgbClr val="990000"/>
                </a:solidFill>
                <a:effectLst/>
                <a:uLnTx/>
                <a:uFillTx/>
                <a:latin typeface="Arial" panose="020B0604020202020204" pitchFamily="34" charset="0"/>
                <a:ea typeface="Cambria Math" panose="02040503050406030204" pitchFamily="18" charset="0"/>
                <a:cs typeface="Arial" panose="020B0604020202020204" pitchFamily="34" charset="0"/>
              </a:rPr>
              <a:t>minimizes the expected risk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(which is what we want)</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Choosing a good learning rate automatically is an open problem</a:t>
            </a:r>
          </a:p>
        </p:txBody>
      </p:sp>
    </p:spTree>
    <p:extLst>
      <p:ext uri="{BB962C8B-B14F-4D97-AF65-F5344CB8AC3E}">
        <p14:creationId xmlns:p14="http://schemas.microsoft.com/office/powerpoint/2010/main" val="300220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err="1">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Minibatch</a:t>
            </a: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 Gradient Descent</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41</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24172" y="1052736"/>
                <a:ext cx="9468171"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GD: all examples at once 	</a:t>
                </a:r>
                <a14:m>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+1</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b>
                    </m:sSub>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𝑛</m:t>
                        </m:r>
                      </m:den>
                    </m:f>
                    <m:nary>
                      <m:nary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naryPr>
                      <m:sub>
                        <m:r>
                          <m:rPr>
                            <m:brk m:alnAt="23"/>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𝑛</m:t>
                        </m:r>
                      </m:sup>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𝑓</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𝑖</m:t>
                            </m:r>
                          </m:sub>
                        </m:sSub>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m:t>
                        </m:r>
                      </m:e>
                    </m:nary>
                  </m:oMath>
                </a14:m>
                <a:endPar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SGD: one example at a time 	</a:t>
                </a:r>
                <a14:m>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+1</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𝑓</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b>
                        <m:sSub>
                          <m:sSubPr>
                            <m:ctrlP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𝑖</m:t>
                            </m:r>
                          </m:e>
                          <m:sub>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rPr>
                              <m:t>𝒕</m:t>
                            </m:r>
                          </m:sub>
                        </m:sSub>
                      </m:sub>
                    </m:sSub>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m:t>
                    </m:r>
                  </m:oMath>
                </a14:m>
                <a:endPar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Is it </a:t>
                </a:r>
                <a:r>
                  <a:rPr kumimoji="0" lang="en-US" sz="1600" b="0" i="1" u="none" strike="noStrike" kern="1200" cap="none" spc="0" normalizeH="0" baseline="0" noProof="0" dirty="0">
                    <a:ln>
                      <a:noFill/>
                    </a:ln>
                    <a:solidFill>
                      <a:srgbClr val="990000"/>
                    </a:solidFill>
                    <a:effectLst/>
                    <a:uLnTx/>
                    <a:uFillTx/>
                    <a:latin typeface="Arial" panose="020B0604020202020204" pitchFamily="34" charset="0"/>
                    <a:cs typeface="Arial" panose="020B0604020202020204" pitchFamily="34" charset="0"/>
                  </a:rPr>
                  <a:t>really all or nothing</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What about an intermediate approach?</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0070C0"/>
                    </a:solidFill>
                    <a:effectLst/>
                    <a:uLnTx/>
                    <a:uFillTx/>
                    <a:latin typeface="Arial" panose="020B0604020202020204" pitchFamily="34" charset="0"/>
                    <a:cs typeface="Arial" panose="020B0604020202020204" pitchFamily="34" charset="0"/>
                  </a:rPr>
                  <a:t>Minibatch</a:t>
                </a: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 GD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calculate gradients over a subset of training points instead of just one</a:t>
                </a: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+1</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b>
                      </m:sSub>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1</m:t>
                          </m:r>
                        </m:num>
                        <m:den>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𝐵</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𝑡</m:t>
                                  </m:r>
                                </m:sub>
                              </m:sSub>
                            </m:e>
                          </m:d>
                        </m:den>
                      </m:f>
                      <m:nary>
                        <m:nary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23"/>
                            </m:r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𝐵</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sub>
                          </m:sSub>
                        </m:sub>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𝑛</m:t>
                          </m:r>
                        </m:sup>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𝑓</m:t>
                          </m:r>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𝝃</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𝑖</m:t>
                              </m:r>
                            </m:sub>
                          </m:sSub>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m:t>
                          </m:r>
                        </m:e>
                      </m:nary>
                    </m:oMath>
                  </m:oMathPara>
                </a14:m>
                <a:endPar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where </a:t>
                </a:r>
                <a14:m>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𝐵</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m:t>
                        </m:r>
                      </m:sub>
                    </m:sSub>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sampled uniformly from the set of all subsets of </a:t>
                </a:r>
                <a14:m>
                  <m:oMath xmlns:m="http://schemas.openxmlformats.org/officeDocument/2006/math">
                    <m:d>
                      <m:dPr>
                        <m:begChr m:val="{"/>
                        <m:endChr m:val="}"/>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1, …, </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𝑛</m:t>
                        </m:r>
                      </m:e>
                    </m:d>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of size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𝑏</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parameter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𝑏</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the </a:t>
                </a: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batch size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(typically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𝑏</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𝑛</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Not a descent method, but “closer” to one</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Less time to compute each update than GD (only needs to sum up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𝑏</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gradients, rather than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𝑛</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But iterations more expensive than SGD</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What’s the benefit? Maybe it converges faster than SGD?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(converges to a smaller noise ball)</a:t>
                </a: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24172" y="1052736"/>
                <a:ext cx="9468171" cy="648072"/>
              </a:xfrm>
              <a:prstGeom prst="rect">
                <a:avLst/>
              </a:prstGeom>
              <a:blipFill>
                <a:blip r:embed="rId3"/>
                <a:stretch>
                  <a:fillRect t="-59434" r="-129" b="-707547"/>
                </a:stretch>
              </a:blipFill>
            </p:spPr>
            <p:txBody>
              <a:bodyPr/>
              <a:lstStyle/>
              <a:p>
                <a:r>
                  <a:rPr lang="en-US">
                    <a:noFill/>
                  </a:rPr>
                  <a:t> </a:t>
                </a:r>
              </a:p>
            </p:txBody>
          </p:sp>
        </mc:Fallback>
      </mc:AlternateContent>
    </p:spTree>
    <p:extLst>
      <p:ext uri="{BB962C8B-B14F-4D97-AF65-F5344CB8AC3E}">
        <p14:creationId xmlns:p14="http://schemas.microsoft.com/office/powerpoint/2010/main" val="40582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err="1">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Minibatch</a:t>
            </a: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 Gradient Descent</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9" name="Content Placeholder 2"/>
          <p:cNvSpPr txBox="1">
            <a:spLocks/>
          </p:cNvSpPr>
          <p:nvPr/>
        </p:nvSpPr>
        <p:spPr>
          <a:xfrm>
            <a:off x="-269912" y="5733256"/>
            <a:ext cx="9468171"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 larger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minibatch</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size gives better throughput (images processing per unit time), but lower final validation accuracy! </a:t>
            </a:r>
          </a:p>
        </p:txBody>
      </p:sp>
      <p:sp>
        <p:nvSpPr>
          <p:cNvPr id="2" name="TextBox 1"/>
          <p:cNvSpPr txBox="1"/>
          <p:nvPr/>
        </p:nvSpPr>
        <p:spPr>
          <a:xfrm>
            <a:off x="504430" y="5312960"/>
            <a:ext cx="8244407" cy="2769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Effect of </a:t>
            </a:r>
            <a:r>
              <a:rPr kumimoji="0" lang="en-US" sz="1200" b="0" i="0" u="none" strike="noStrike" kern="1200" cap="none" spc="0" normalizeH="0" baseline="0" noProof="0" dirty="0" err="1">
                <a:ln>
                  <a:noFill/>
                </a:ln>
                <a:solidFill>
                  <a:srgbClr val="000000"/>
                </a:solidFill>
                <a:effectLst/>
                <a:uLnTx/>
                <a:uFillTx/>
                <a:cs typeface="Arial" panose="020B0604020202020204" pitchFamily="34" charset="0"/>
              </a:rPr>
              <a:t>minibatch</a:t>
            </a: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 size on convergence rate, throughput, and end-to-end training time of a ResNet56 CIFAR10 model.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77" y="1054885"/>
            <a:ext cx="8244408" cy="4270180"/>
          </a:xfrm>
          <a:prstGeom prst="rect">
            <a:avLst/>
          </a:prstGeom>
        </p:spPr>
      </p:pic>
      <p:sp>
        <p:nvSpPr>
          <p:cNvPr id="4" name="TextBox 3"/>
          <p:cNvSpPr txBox="1"/>
          <p:nvPr/>
        </p:nvSpPr>
        <p:spPr>
          <a:xfrm>
            <a:off x="6159742" y="6057292"/>
            <a:ext cx="2787943" cy="2308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lumMod val="50000"/>
                  </a:srgbClr>
                </a:solidFill>
                <a:effectLst/>
                <a:uLnTx/>
                <a:uFillTx/>
                <a:cs typeface="Arial" panose="020B0604020202020204" pitchFamily="34" charset="0"/>
              </a:rPr>
              <a:t>https://dawn.cs.stanford.edu/benchmark/index.html</a:t>
            </a:r>
          </a:p>
        </p:txBody>
      </p:sp>
    </p:spTree>
    <p:extLst>
      <p:ext uri="{BB962C8B-B14F-4D97-AF65-F5344CB8AC3E}">
        <p14:creationId xmlns:p14="http://schemas.microsoft.com/office/powerpoint/2010/main" val="3632784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GD vs. SGD vs. </a:t>
            </a:r>
            <a:r>
              <a:rPr kumimoji="0" lang="en-US" sz="3000" b="1" i="0" u="none" strike="noStrike" kern="0" cap="none" spc="0" normalizeH="0" baseline="0" noProof="0" dirty="0" err="1">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Minibatch</a:t>
            </a: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 GD</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43</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484" t="11716" b="6267"/>
          <a:stretch/>
        </p:blipFill>
        <p:spPr>
          <a:xfrm>
            <a:off x="1539924" y="1030022"/>
            <a:ext cx="5696372" cy="2398978"/>
          </a:xfrm>
          <a:prstGeom prst="rect">
            <a:avLst/>
          </a:prstGeom>
        </p:spPr>
      </p:pic>
      <p:sp>
        <p:nvSpPr>
          <p:cNvPr id="3" name="TextBox 2"/>
          <p:cNvSpPr txBox="1"/>
          <p:nvPr/>
        </p:nvSpPr>
        <p:spPr>
          <a:xfrm>
            <a:off x="6804248" y="6135107"/>
            <a:ext cx="2185214" cy="2308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lumMod val="65000"/>
                  </a:srgbClr>
                </a:solidFill>
                <a:effectLst/>
                <a:uLnTx/>
                <a:uFillTx/>
                <a:cs typeface="Arial" panose="020B0604020202020204" pitchFamily="34" charset="0"/>
              </a:rPr>
              <a:t>Image credit: A.L. Chandra / Ethan Irby</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40" y="3573016"/>
            <a:ext cx="3546700" cy="253137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2026" y="3583388"/>
            <a:ext cx="3526398" cy="2520999"/>
          </a:xfrm>
          <a:prstGeom prst="rect">
            <a:avLst/>
          </a:prstGeom>
        </p:spPr>
      </p:pic>
    </p:spTree>
    <p:extLst>
      <p:ext uri="{BB962C8B-B14F-4D97-AF65-F5344CB8AC3E}">
        <p14:creationId xmlns:p14="http://schemas.microsoft.com/office/powerpoint/2010/main" val="1015649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Problems with SGD</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44</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9" name="Content Placeholder 2"/>
          <p:cNvSpPr txBox="1">
            <a:spLocks/>
          </p:cNvSpPr>
          <p:nvPr/>
        </p:nvSpPr>
        <p:spPr>
          <a:xfrm>
            <a:off x="-180528" y="1124744"/>
            <a:ext cx="921665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What if loss changes quickly in one direction and slowly in another?</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What does gradient descent do?</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Very slow progress along shallow dimension, jitter along steep direction </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Poor conditioning: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loss function has high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condition number,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i.e., ratio of largest to smallest singular value of the Hessian matrix is large</a:t>
            </a:r>
            <a:endPar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a:srcRect t="3590"/>
          <a:stretch/>
        </p:blipFill>
        <p:spPr>
          <a:xfrm>
            <a:off x="2281536" y="2387660"/>
            <a:ext cx="6840760" cy="1573078"/>
          </a:xfrm>
          <a:prstGeom prst="rect">
            <a:avLst/>
          </a:prstGeom>
        </p:spPr>
      </p:pic>
      <p:pic>
        <p:nvPicPr>
          <p:cNvPr id="8" name="Picture 7"/>
          <p:cNvPicPr>
            <a:picLocks noChangeAspect="1"/>
          </p:cNvPicPr>
          <p:nvPr/>
        </p:nvPicPr>
        <p:blipFill rotWithShape="1">
          <a:blip r:embed="rId4"/>
          <a:srcRect t="21772"/>
          <a:stretch/>
        </p:blipFill>
        <p:spPr>
          <a:xfrm>
            <a:off x="1835696" y="4869160"/>
            <a:ext cx="5457659" cy="1322910"/>
          </a:xfrm>
          <a:prstGeom prst="rect">
            <a:avLst/>
          </a:prstGeom>
        </p:spPr>
      </p:pic>
      <p:pic>
        <p:nvPicPr>
          <p:cNvPr id="9" name="Picture 8"/>
          <p:cNvPicPr>
            <a:picLocks noChangeAspect="1"/>
          </p:cNvPicPr>
          <p:nvPr/>
        </p:nvPicPr>
        <p:blipFill>
          <a:blip r:embed="rId5"/>
          <a:stretch>
            <a:fillRect/>
          </a:stretch>
        </p:blipFill>
        <p:spPr>
          <a:xfrm>
            <a:off x="349914" y="2302133"/>
            <a:ext cx="1797732" cy="1706389"/>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7635" y="2132856"/>
                <a:ext cx="21602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7635" y="2132856"/>
                <a:ext cx="216024" cy="338554"/>
              </a:xfrm>
              <a:prstGeom prst="rect">
                <a:avLst/>
              </a:prstGeom>
              <a:blipFill>
                <a:blip r:embed="rId6"/>
                <a:stretch>
                  <a:fillRect r="-5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051720" y="3806080"/>
                <a:ext cx="21602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051720" y="3806080"/>
                <a:ext cx="216024" cy="338554"/>
              </a:xfrm>
              <a:prstGeom prst="rect">
                <a:avLst/>
              </a:prstGeom>
              <a:blipFill>
                <a:blip r:embed="rId7"/>
                <a:stretch>
                  <a:fillRect r="-54286"/>
                </a:stretch>
              </a:blipFill>
            </p:spPr>
            <p:txBody>
              <a:bodyPr/>
              <a:lstStyle/>
              <a:p>
                <a:r>
                  <a:rPr lang="en-US">
                    <a:noFill/>
                  </a:rPr>
                  <a:t> </a:t>
                </a:r>
              </a:p>
            </p:txBody>
          </p:sp>
        </mc:Fallback>
      </mc:AlternateContent>
    </p:spTree>
    <p:extLst>
      <p:ext uri="{BB962C8B-B14F-4D97-AF65-F5344CB8AC3E}">
        <p14:creationId xmlns:p14="http://schemas.microsoft.com/office/powerpoint/2010/main" val="1256242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Problems with SGD (cont’d)</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45</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396551" y="1124744"/>
                <a:ext cx="4824536"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What if the loss function has a local minima or saddle point?</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990000"/>
                    </a:solidFill>
                    <a:effectLst/>
                    <a:uLnTx/>
                    <a:uFillTx/>
                    <a:latin typeface="Arial" panose="020B0604020202020204" pitchFamily="34" charset="0"/>
                    <a:cs typeface="Arial" panose="020B0604020202020204" pitchFamily="34" charset="0"/>
                  </a:rPr>
                  <a:t>Zero gradient, gradient descent gets stuck</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Saddle point</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minima in one direction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𝑥</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local maxima in another direction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𝑦</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If the contour is flatter towards the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𝑥</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direction, (S)GD would keep oscillating in the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𝑦</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direction (illusion we have converged to a minima).</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Saddle points much more common in high dimensions</a:t>
                </a:r>
                <a:endPar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396551" y="1124744"/>
                <a:ext cx="4824536" cy="648072"/>
              </a:xfrm>
              <a:prstGeom prst="rect">
                <a:avLst/>
              </a:prstGeom>
              <a:blipFill>
                <a:blip r:embed="rId3"/>
                <a:stretch>
                  <a:fillRect t="-2830" r="-632" b="-454717"/>
                </a:stretch>
              </a:blipFill>
            </p:spPr>
            <p:txBody>
              <a:bodyPr/>
              <a:lstStyle/>
              <a:p>
                <a:r>
                  <a:rPr lang="en-US">
                    <a:noFill/>
                  </a:rPr>
                  <a:t> </a:t>
                </a:r>
              </a:p>
            </p:txBody>
          </p:sp>
        </mc:Fallback>
      </mc:AlternateContent>
      <p:sp>
        <p:nvSpPr>
          <p:cNvPr id="9" name="Content Placeholder 2"/>
          <p:cNvSpPr txBox="1">
            <a:spLocks/>
          </p:cNvSpPr>
          <p:nvPr/>
        </p:nvSpPr>
        <p:spPr>
          <a:xfrm>
            <a:off x="-468560" y="5292167"/>
            <a:ext cx="4394943"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Noisy gradients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common in practice (mini-batches used)</a:t>
            </a:r>
            <a:endPar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2162" y="3261453"/>
            <a:ext cx="2841838" cy="141753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4007" y="972304"/>
            <a:ext cx="2877822" cy="2143977"/>
          </a:xfrm>
          <a:prstGeom prst="rect">
            <a:avLst/>
          </a:prstGeom>
        </p:spPr>
      </p:pic>
      <p:sp>
        <p:nvSpPr>
          <p:cNvPr id="15" name="Content Placeholder 2"/>
          <p:cNvSpPr txBox="1">
            <a:spLocks/>
          </p:cNvSpPr>
          <p:nvPr/>
        </p:nvSpPr>
        <p:spPr>
          <a:xfrm>
            <a:off x="7521829" y="2993106"/>
            <a:ext cx="2088232" cy="380490"/>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Saddle point</a:t>
            </a: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3136" y="4371394"/>
            <a:ext cx="1973402" cy="1861038"/>
          </a:xfrm>
          <a:prstGeom prst="rect">
            <a:avLst/>
          </a:prstGeom>
        </p:spPr>
      </p:pic>
    </p:spTree>
    <p:extLst>
      <p:ext uri="{BB962C8B-B14F-4D97-AF65-F5344CB8AC3E}">
        <p14:creationId xmlns:p14="http://schemas.microsoft.com/office/powerpoint/2010/main" val="408778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Improving SGD</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46</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9" name="Content Placeholder 2"/>
          <p:cNvSpPr txBox="1">
            <a:spLocks/>
          </p:cNvSpPr>
          <p:nvPr/>
        </p:nvSpPr>
        <p:spPr>
          <a:xfrm>
            <a:off x="-324171" y="1052736"/>
            <a:ext cx="8796839"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Diminishing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stepsizes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(learning rates) are needed due to the variability of stochastic gradients.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Can we reduce the variability of those stochastic gradients and use a constant learning rate?</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Can we use better learning rate schedules to accelerate SG method?</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Noise reduction Methods</a:t>
            </a:r>
            <a:endPar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endParaRP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Reduce the errors in the gradient estimates and/or iterate sequence</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500" b="0" i="0" u="none" strike="noStrike" kern="1200" cap="none" spc="0" normalizeH="0" baseline="0" noProof="0" dirty="0">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Dynamic sampling</a:t>
            </a:r>
            <a:r>
              <a:rPr kumimoji="0" lang="en-US" sz="15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gradually increase the </a:t>
            </a:r>
            <a:r>
              <a:rPr kumimoji="0" lang="en-US" sz="1500" b="0"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minibatch</a:t>
            </a:r>
            <a:r>
              <a:rPr kumimoji="0" lang="en-US" sz="15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size used in the gradient computation, thus employing increasingly more accurate gradient estimates as the optimization process proceeds.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500" b="0" i="0" u="none" strike="noStrike" kern="1200" cap="none" spc="0" normalizeH="0" baseline="0" noProof="0" dirty="0">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Gradient aggregation</a:t>
            </a:r>
            <a:r>
              <a:rPr kumimoji="0" lang="en-US" sz="15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improve the quality of the search directions by storing gradient estimates corresponding to samples employed in previous iterations, updating one (or some) of these estimates in each iteration, and defining the search direction as a weighted average of these estimates.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500" b="0" i="0" u="none" strike="noStrike" kern="1200" cap="none" spc="0" normalizeH="0" baseline="0" noProof="0" dirty="0">
                <a:ln>
                  <a:noFill/>
                </a:ln>
                <a:solidFill>
                  <a:srgbClr val="0070C0"/>
                </a:solidFill>
                <a:effectLst/>
                <a:uLnTx/>
                <a:uFillTx/>
                <a:latin typeface="Arial" panose="020B0604020202020204" pitchFamily="34" charset="0"/>
                <a:ea typeface="Cambria Math" panose="02040503050406030204" pitchFamily="18" charset="0"/>
                <a:cs typeface="Arial" panose="020B0604020202020204" pitchFamily="34" charset="0"/>
              </a:rPr>
              <a:t>Iterative averaging</a:t>
            </a:r>
            <a:r>
              <a:rPr kumimoji="0" lang="en-US" sz="15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instead of averaging gradient estimates, maintain an average of iterates computed during the optimization process.</a:t>
            </a:r>
          </a:p>
        </p:txBody>
      </p:sp>
    </p:spTree>
    <p:extLst>
      <p:ext uri="{BB962C8B-B14F-4D97-AF65-F5344CB8AC3E}">
        <p14:creationId xmlns:p14="http://schemas.microsoft.com/office/powerpoint/2010/main" val="84847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Gradient Methods with Momentum</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47</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5901212" y="3717032"/>
                <a:ext cx="3351308"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𝜌</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gives “friction”; typically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𝜌</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 0.9 or 0.99</a:t>
                </a: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5901212" y="3717032"/>
                <a:ext cx="3351308" cy="648072"/>
              </a:xfrm>
              <a:prstGeom prst="rect">
                <a:avLst/>
              </a:prstGeom>
              <a:blipFill>
                <a:blip r:embed="rId3"/>
                <a:stretch>
                  <a:fillRect t="-1887" b="-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49478" y="2545159"/>
                <a:ext cx="2550314" cy="307777"/>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𝜂</m:t>
                      </m:r>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𝑓</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49478" y="2545159"/>
                <a:ext cx="2550314" cy="307777"/>
              </a:xfrm>
              <a:prstGeom prst="rect">
                <a:avLst/>
              </a:prstGeom>
              <a:blipFill>
                <a:blip r:embed="rId4"/>
                <a:stretch>
                  <a:fillRect l="-718" r="-3110" b="-40000"/>
                </a:stretch>
              </a:blipFill>
            </p:spPr>
            <p:txBody>
              <a:bodyPr/>
              <a:lstStyle/>
              <a:p>
                <a:r>
                  <a:rPr lang="en-US">
                    <a:noFill/>
                  </a:rPr>
                  <a:t> </a:t>
                </a:r>
              </a:p>
            </p:txBody>
          </p:sp>
        </mc:Fallback>
      </mc:AlternateContent>
      <p:sp>
        <p:nvSpPr>
          <p:cNvPr id="3" name="TextBox 2"/>
          <p:cNvSpPr txBox="1"/>
          <p:nvPr/>
        </p:nvSpPr>
        <p:spPr>
          <a:xfrm>
            <a:off x="149478" y="2092786"/>
            <a:ext cx="107950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70C0"/>
                </a:solidFill>
                <a:effectLst/>
                <a:uLnTx/>
                <a:uFillTx/>
                <a:cs typeface="Arial" panose="020B0604020202020204" pitchFamily="34" charset="0"/>
              </a:rPr>
              <a:t>SGD</a:t>
            </a:r>
          </a:p>
        </p:txBody>
      </p:sp>
      <p:sp>
        <p:nvSpPr>
          <p:cNvPr id="14" name="TextBox 13"/>
          <p:cNvSpPr txBox="1"/>
          <p:nvPr/>
        </p:nvSpPr>
        <p:spPr>
          <a:xfrm>
            <a:off x="179512" y="3142129"/>
            <a:ext cx="277180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70C0"/>
                </a:solidFill>
                <a:effectLst/>
                <a:uLnTx/>
                <a:uFillTx/>
                <a:cs typeface="Arial" panose="020B0604020202020204" pitchFamily="34" charset="0"/>
              </a:rPr>
              <a:t>SGD + Momentum</a:t>
            </a:r>
          </a:p>
        </p:txBody>
      </p:sp>
      <mc:AlternateContent xmlns:mc="http://schemas.openxmlformats.org/markup-compatibility/2006" xmlns:a14="http://schemas.microsoft.com/office/drawing/2010/main">
        <mc:Choice Requires="a14">
          <p:sp>
            <p:nvSpPr>
              <p:cNvPr id="15" name="TextBox 14"/>
              <p:cNvSpPr txBox="1"/>
              <p:nvPr/>
            </p:nvSpPr>
            <p:spPr>
              <a:xfrm>
                <a:off x="170069" y="3666750"/>
                <a:ext cx="2993320" cy="2462213"/>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𝜌</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𝜂</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𝑓</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𝑣</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b>
                      </m:sSub>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Δ</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𝜌</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𝜂</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𝑓</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𝜌</m:t>
                          </m:r>
                          <m:r>
                            <m:rPr>
                              <m:sty m:val="p"/>
                            </m:rPr>
                            <a:rPr kumimoji="0" lang="el-G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Δ</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𝜂</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𝑓</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70069" y="3666750"/>
                <a:ext cx="2993320" cy="2462213"/>
              </a:xfrm>
              <a:prstGeom prst="rect">
                <a:avLst/>
              </a:prstGeom>
              <a:blipFill>
                <a:blip r:embed="rId5"/>
                <a:stretch>
                  <a:fillRect l="-3055" r="-1018" b="-4218"/>
                </a:stretch>
              </a:blipFill>
            </p:spPr>
            <p:txBody>
              <a:bodyPr/>
              <a:lstStyle/>
              <a:p>
                <a:r>
                  <a:rPr lang="en-US">
                    <a:noFill/>
                  </a:rPr>
                  <a:t> </a:t>
                </a:r>
              </a:p>
            </p:txBody>
          </p:sp>
        </mc:Fallback>
      </mc:AlternateContent>
      <p:sp>
        <p:nvSpPr>
          <p:cNvPr id="4" name="TextBox 3"/>
          <p:cNvSpPr txBox="1"/>
          <p:nvPr/>
        </p:nvSpPr>
        <p:spPr>
          <a:xfrm>
            <a:off x="6516216" y="6093296"/>
            <a:ext cx="3096344" cy="21544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6"/>
              </a:rPr>
              <a:t>www.willamette.edu/~gorr/classes/cs449/momrate.html</a:t>
            </a:r>
            <a:endParaRPr kumimoji="0" lang="en-US" sz="800" b="0" i="0" u="none" strike="noStrike" kern="1200" cap="none" spc="0" normalizeH="0" baseline="0" noProof="0" dirty="0">
              <a:ln>
                <a:noFill/>
              </a:ln>
              <a:solidFill>
                <a:srgbClr val="FFFFFF">
                  <a:lumMod val="65000"/>
                </a:srgbClr>
              </a:solidFill>
              <a:effectLst/>
              <a:uLnTx/>
              <a:uFillTx/>
              <a:latin typeface="Eurostile LT Std"/>
              <a:ea typeface="+mn-ea"/>
              <a:cs typeface="+mn-cs"/>
            </a:endParaRPr>
          </a:p>
        </p:txBody>
      </p:sp>
      <mc:AlternateContent xmlns:mc="http://schemas.openxmlformats.org/markup-compatibility/2006" xmlns:a14="http://schemas.microsoft.com/office/drawing/2010/main">
        <mc:Choice Requires="a14">
          <p:sp>
            <p:nvSpPr>
              <p:cNvPr id="17" name="Content Placeholder 2"/>
              <p:cNvSpPr txBox="1">
                <a:spLocks/>
              </p:cNvSpPr>
              <p:nvPr/>
            </p:nvSpPr>
            <p:spPr>
              <a:xfrm>
                <a:off x="3067204" y="3419902"/>
                <a:ext cx="2706300"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Effect of gradient is to increment the previous velocity. The velocity also decays by </a:t>
                </a:r>
                <a14:m>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𝜌</m:t>
                    </m:r>
                  </m:oMath>
                </a14:m>
                <a:endParaRPr kumimoji="0" lang="en-US" sz="14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7" name="Content Placeholder 2"/>
              <p:cNvSpPr txBox="1">
                <a:spLocks noRot="1" noChangeAspect="1" noMove="1" noResize="1" noEditPoints="1" noAdjustHandles="1" noChangeArrowheads="1" noChangeShapeType="1" noTextEdit="1"/>
              </p:cNvSpPr>
              <p:nvPr/>
            </p:nvSpPr>
            <p:spPr>
              <a:xfrm>
                <a:off x="3067204" y="3419902"/>
                <a:ext cx="2706300" cy="648072"/>
              </a:xfrm>
              <a:prstGeom prst="rect">
                <a:avLst/>
              </a:prstGeom>
              <a:blipFill>
                <a:blip r:embed="rId7"/>
                <a:stretch>
                  <a:fillRect t="-1887" r="-676" b="-56604"/>
                </a:stretch>
              </a:blipFill>
            </p:spPr>
            <p:txBody>
              <a:bodyPr/>
              <a:lstStyle/>
              <a:p>
                <a:r>
                  <a:rPr lang="en-US">
                    <a:noFill/>
                  </a:rPr>
                  <a:t> </a:t>
                </a:r>
              </a:p>
            </p:txBody>
          </p:sp>
        </mc:Fallback>
      </mc:AlternateContent>
      <p:cxnSp>
        <p:nvCxnSpPr>
          <p:cNvPr id="6" name="Straight Arrow Connector 5"/>
          <p:cNvCxnSpPr/>
          <p:nvPr/>
        </p:nvCxnSpPr>
        <p:spPr bwMode="auto">
          <a:xfrm flipH="1">
            <a:off x="2915816" y="3861048"/>
            <a:ext cx="49329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Content Placeholder 2"/>
          <p:cNvSpPr txBox="1">
            <a:spLocks/>
          </p:cNvSpPr>
          <p:nvPr/>
        </p:nvSpPr>
        <p:spPr>
          <a:xfrm>
            <a:off x="3028587" y="4463659"/>
            <a:ext cx="2706300"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Weight change is equal to the current velocity. </a:t>
            </a:r>
          </a:p>
        </p:txBody>
      </p:sp>
      <p:cxnSp>
        <p:nvCxnSpPr>
          <p:cNvPr id="21" name="Straight Arrow Connector 20"/>
          <p:cNvCxnSpPr/>
          <p:nvPr/>
        </p:nvCxnSpPr>
        <p:spPr bwMode="auto">
          <a:xfrm flipH="1">
            <a:off x="2926574" y="4796434"/>
            <a:ext cx="49329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Content Placeholder 2"/>
          <p:cNvSpPr txBox="1">
            <a:spLocks/>
          </p:cNvSpPr>
          <p:nvPr/>
        </p:nvSpPr>
        <p:spPr>
          <a:xfrm>
            <a:off x="3203575" y="5138663"/>
            <a:ext cx="2663825"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400"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Weight change can be expressed in terms of the previous weight change and the current gradient. </a:t>
            </a:r>
          </a:p>
        </p:txBody>
      </p:sp>
      <p:cxnSp>
        <p:nvCxnSpPr>
          <p:cNvPr id="23" name="Straight Arrow Connector 22"/>
          <p:cNvCxnSpPr/>
          <p:nvPr/>
        </p:nvCxnSpPr>
        <p:spPr bwMode="auto">
          <a:xfrm flipH="1">
            <a:off x="3063349" y="5804546"/>
            <a:ext cx="49329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4" name="Picture 23"/>
          <p:cNvPicPr>
            <a:picLocks noChangeAspect="1"/>
          </p:cNvPicPr>
          <p:nvPr/>
        </p:nvPicPr>
        <p:blipFill rotWithShape="1">
          <a:blip r:embed="rId8"/>
          <a:srcRect t="11360"/>
          <a:stretch/>
        </p:blipFill>
        <p:spPr>
          <a:xfrm>
            <a:off x="6804248" y="4365104"/>
            <a:ext cx="1751055" cy="1675168"/>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24828" y="1075554"/>
                <a:ext cx="6247371" cy="104644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Each step is chosen as a combination of the steepest descent direction and the most recent iterate displacement.</a:t>
                </a: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sub>
                      </m:s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m:t>
                          </m:r>
                        </m:sub>
                      </m:sSub>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𝐹</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𝛽</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oMath>
                  </m:oMathPara>
                </a14:m>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scalar sequences </a:t>
                </a:r>
                <a14:m>
                  <m:oMath xmlns:m="http://schemas.openxmlformats.org/officeDocument/2006/math">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and</a:t>
                </a:r>
                <a14:m>
                  <m:oMath xmlns:m="http://schemas.openxmlformats.org/officeDocument/2006/math">
                    <m: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rPr>
                      <m:t> {</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𝛽</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are either predetermined or set dynamically</a:t>
                </a:r>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24828" y="1075554"/>
                <a:ext cx="6247371" cy="1046440"/>
              </a:xfrm>
              <a:prstGeom prst="rect">
                <a:avLst/>
              </a:prstGeom>
              <a:blipFill>
                <a:blip r:embed="rId9"/>
                <a:stretch>
                  <a:fillRect l="-293" t="-581" b="-5233"/>
                </a:stretch>
              </a:blipFill>
            </p:spPr>
            <p:txBody>
              <a:bodyPr/>
              <a:lstStyle/>
              <a:p>
                <a:r>
                  <a:rPr lang="en-US">
                    <a:noFill/>
                  </a:rPr>
                  <a:t> </a:t>
                </a:r>
              </a:p>
            </p:txBody>
          </p:sp>
        </mc:Fallback>
      </mc:AlternateContent>
      <p:pic>
        <p:nvPicPr>
          <p:cNvPr id="7" name="Picture 6"/>
          <p:cNvPicPr>
            <a:picLocks noChangeAspect="1"/>
          </p:cNvPicPr>
          <p:nvPr/>
        </p:nvPicPr>
        <p:blipFill>
          <a:blip r:embed="rId10"/>
          <a:stretch>
            <a:fillRect/>
          </a:stretch>
        </p:blipFill>
        <p:spPr>
          <a:xfrm>
            <a:off x="6269625" y="1086591"/>
            <a:ext cx="2810500" cy="1255885"/>
          </a:xfrm>
          <a:prstGeom prst="rect">
            <a:avLst/>
          </a:prstGeom>
        </p:spPr>
      </p:pic>
      <p:pic>
        <p:nvPicPr>
          <p:cNvPr id="8" name="Picture 7"/>
          <p:cNvPicPr>
            <a:picLocks noChangeAspect="1"/>
          </p:cNvPicPr>
          <p:nvPr/>
        </p:nvPicPr>
        <p:blipFill>
          <a:blip r:embed="rId11"/>
          <a:stretch>
            <a:fillRect/>
          </a:stretch>
        </p:blipFill>
        <p:spPr>
          <a:xfrm>
            <a:off x="6372199" y="2487483"/>
            <a:ext cx="2737341" cy="1231499"/>
          </a:xfrm>
          <a:prstGeom prst="rect">
            <a:avLst/>
          </a:prstGeom>
        </p:spPr>
      </p:pic>
    </p:spTree>
    <p:extLst>
      <p:ext uri="{BB962C8B-B14F-4D97-AF65-F5344CB8AC3E}">
        <p14:creationId xmlns:p14="http://schemas.microsoft.com/office/powerpoint/2010/main" val="3012324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A better type of Momentum (Nesterov)</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48</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2" name="TextBox 11"/>
          <p:cNvSpPr txBox="1"/>
          <p:nvPr/>
        </p:nvSpPr>
        <p:spPr>
          <a:xfrm>
            <a:off x="5703524" y="5589240"/>
            <a:ext cx="3408826" cy="646331"/>
          </a:xfrm>
          <a:prstGeom prst="rect">
            <a:avLst/>
          </a:prstGeom>
          <a:noFill/>
        </p:spPr>
        <p:txBody>
          <a:bodyPr wrap="square" rtlCol="0">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err="1">
                <a:ln>
                  <a:noFill/>
                </a:ln>
                <a:solidFill>
                  <a:srgbClr val="FFFFFF">
                    <a:lumMod val="65000"/>
                  </a:srgbClr>
                </a:solidFill>
                <a:effectLst/>
                <a:uLnTx/>
                <a:uFillTx/>
                <a:cs typeface="Arial" panose="020B0604020202020204" pitchFamily="34" charset="0"/>
              </a:rPr>
              <a:t>Nesterov</a:t>
            </a:r>
            <a:r>
              <a:rPr kumimoji="0" lang="en-US" sz="900" b="0" i="0" u="none" strike="noStrike" kern="1200" cap="none" spc="0" normalizeH="0" baseline="0" noProof="0" dirty="0">
                <a:ln>
                  <a:noFill/>
                </a:ln>
                <a:solidFill>
                  <a:srgbClr val="FFFFFF">
                    <a:lumMod val="65000"/>
                  </a:srgbClr>
                </a:solidFill>
                <a:effectLst/>
                <a:uLnTx/>
                <a:uFillTx/>
                <a:cs typeface="Arial" panose="020B0604020202020204" pitchFamily="34" charset="0"/>
              </a:rPr>
              <a:t>, “A method of solving a convex programming problem with convergence rate O(1/k</a:t>
            </a:r>
            <a:r>
              <a:rPr kumimoji="0" lang="en-US" sz="900" b="0" i="0" u="none" strike="noStrike" kern="1200" cap="none" spc="0" normalizeH="0" baseline="30000" noProof="0" dirty="0">
                <a:ln>
                  <a:noFill/>
                </a:ln>
                <a:solidFill>
                  <a:srgbClr val="FFFFFF">
                    <a:lumMod val="65000"/>
                  </a:srgbClr>
                </a:solidFill>
                <a:effectLst/>
                <a:uLnTx/>
                <a:uFillTx/>
                <a:cs typeface="Arial" panose="020B0604020202020204" pitchFamily="34" charset="0"/>
              </a:rPr>
              <a:t>2</a:t>
            </a:r>
            <a:r>
              <a:rPr kumimoji="0" lang="en-US" sz="900" b="0" i="0" u="none" strike="noStrike" kern="1200" cap="none" spc="0" normalizeH="0" baseline="0" noProof="0" dirty="0">
                <a:ln>
                  <a:noFill/>
                </a:ln>
                <a:solidFill>
                  <a:srgbClr val="FFFFFF">
                    <a:lumMod val="65000"/>
                  </a:srgbClr>
                </a:solidFill>
                <a:effectLst/>
                <a:uLnTx/>
                <a:uFillTx/>
                <a:cs typeface="Arial" panose="020B0604020202020204" pitchFamily="34" charset="0"/>
              </a:rPr>
              <a:t>)”, 1983</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lumMod val="65000"/>
                  </a:srgbClr>
                </a:solidFill>
                <a:effectLst/>
                <a:uLnTx/>
                <a:uFillTx/>
                <a:cs typeface="Arial" panose="020B0604020202020204" pitchFamily="34" charset="0"/>
              </a:rPr>
              <a:t>I. </a:t>
            </a:r>
            <a:r>
              <a:rPr kumimoji="0" lang="en-US" sz="900" b="0" i="0" u="none" strike="noStrike" kern="1200" cap="none" spc="0" normalizeH="0" baseline="0" noProof="0" dirty="0" err="1">
                <a:ln>
                  <a:noFill/>
                </a:ln>
                <a:solidFill>
                  <a:srgbClr val="FFFFFF">
                    <a:lumMod val="65000"/>
                  </a:srgbClr>
                </a:solidFill>
                <a:effectLst/>
                <a:uLnTx/>
                <a:uFillTx/>
                <a:cs typeface="Arial" panose="020B0604020202020204" pitchFamily="34" charset="0"/>
              </a:rPr>
              <a:t>Sutskever</a:t>
            </a:r>
            <a:r>
              <a:rPr kumimoji="0" lang="en-US" sz="900" b="0" i="0" u="none" strike="noStrike" kern="1200" cap="none" spc="0" normalizeH="0" baseline="0" noProof="0" dirty="0">
                <a:ln>
                  <a:noFill/>
                </a:ln>
                <a:solidFill>
                  <a:srgbClr val="FFFFFF">
                    <a:lumMod val="65000"/>
                  </a:srgbClr>
                </a:solidFill>
                <a:effectLst/>
                <a:uLnTx/>
                <a:uFillTx/>
                <a:cs typeface="Arial" panose="020B0604020202020204" pitchFamily="34" charset="0"/>
              </a:rPr>
              <a:t> et al, “On the importance of initialization and momentum in deep learning”, ICML 2013</a:t>
            </a:r>
          </a:p>
        </p:txBody>
      </p:sp>
      <p:sp>
        <p:nvSpPr>
          <p:cNvPr id="13" name="Content Placeholder 2"/>
          <p:cNvSpPr txBox="1">
            <a:spLocks/>
          </p:cNvSpPr>
          <p:nvPr/>
        </p:nvSpPr>
        <p:spPr>
          <a:xfrm>
            <a:off x="-252536" y="1052736"/>
            <a:ext cx="8784976"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standard momentum method </a:t>
            </a:r>
            <a:r>
              <a:rPr kumimoji="0" lang="en-US" sz="18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first</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computes the gradient at the current location and </a:t>
            </a:r>
            <a:r>
              <a:rPr kumimoji="0" lang="en-US" sz="18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then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takes a big jump in the direction of the updated accumulated gradient.</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800" b="0" i="0" u="none" strike="noStrike" kern="1200" cap="none" spc="0" normalizeH="0" baseline="0" noProof="0" dirty="0" err="1">
                <a:ln>
                  <a:noFill/>
                </a:ln>
                <a:solidFill>
                  <a:srgbClr val="0070C0"/>
                </a:solidFill>
                <a:effectLst/>
                <a:uLnTx/>
                <a:uFillTx/>
                <a:latin typeface="Arial" panose="020B0604020202020204" pitchFamily="34" charset="0"/>
                <a:cs typeface="Arial" panose="020B0604020202020204" pitchFamily="34" charset="0"/>
              </a:rPr>
              <a:t>Nesterov</a:t>
            </a:r>
            <a:r>
              <a:rPr kumimoji="0" lang="en-US" sz="18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 momentum</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CC9900"/>
                </a:solidFill>
                <a:effectLst/>
                <a:uLnTx/>
                <a:uFillTx/>
                <a:latin typeface="Arial" panose="020B0604020202020204" pitchFamily="34" charset="0"/>
                <a:cs typeface="Arial" panose="020B0604020202020204" pitchFamily="34" charset="0"/>
              </a:rPr>
              <a:t>First</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make a big jump in the direction of the previous accumulated gradient.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Then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measure the gradient where you end up and make a correction. </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It’s better to correct a mistake </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after</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you have made it!	</a:t>
            </a:r>
          </a:p>
        </p:txBody>
      </p:sp>
      <p:pic>
        <p:nvPicPr>
          <p:cNvPr id="3" name="Picture 2"/>
          <p:cNvPicPr>
            <a:picLocks noChangeAspect="1"/>
          </p:cNvPicPr>
          <p:nvPr/>
        </p:nvPicPr>
        <p:blipFill>
          <a:blip r:embed="rId3"/>
          <a:stretch>
            <a:fillRect/>
          </a:stretch>
        </p:blipFill>
        <p:spPr>
          <a:xfrm>
            <a:off x="1117420" y="3748431"/>
            <a:ext cx="6405103" cy="1774963"/>
          </a:xfrm>
          <a:prstGeom prst="rect">
            <a:avLst/>
          </a:prstGeom>
        </p:spPr>
      </p:pic>
      <p:pic>
        <p:nvPicPr>
          <p:cNvPr id="4" name="Picture 3"/>
          <p:cNvPicPr>
            <a:picLocks noChangeAspect="1"/>
          </p:cNvPicPr>
          <p:nvPr/>
        </p:nvPicPr>
        <p:blipFill>
          <a:blip r:embed="rId4"/>
          <a:stretch>
            <a:fillRect/>
          </a:stretch>
        </p:blipFill>
        <p:spPr>
          <a:xfrm>
            <a:off x="99313" y="5538410"/>
            <a:ext cx="4472687" cy="272023"/>
          </a:xfrm>
          <a:prstGeom prst="rect">
            <a:avLst/>
          </a:prstGeom>
        </p:spPr>
      </p:pic>
      <p:pic>
        <p:nvPicPr>
          <p:cNvPr id="6" name="Picture 5"/>
          <p:cNvPicPr>
            <a:picLocks noChangeAspect="1"/>
          </p:cNvPicPr>
          <p:nvPr/>
        </p:nvPicPr>
        <p:blipFill>
          <a:blip r:embed="rId5"/>
          <a:stretch>
            <a:fillRect/>
          </a:stretch>
        </p:blipFill>
        <p:spPr>
          <a:xfrm>
            <a:off x="111127" y="6039562"/>
            <a:ext cx="3165473" cy="240274"/>
          </a:xfrm>
          <a:prstGeom prst="rect">
            <a:avLst/>
          </a:prstGeom>
        </p:spPr>
      </p:pic>
      <p:pic>
        <p:nvPicPr>
          <p:cNvPr id="7" name="Picture 6"/>
          <p:cNvPicPr>
            <a:picLocks noChangeAspect="1"/>
          </p:cNvPicPr>
          <p:nvPr/>
        </p:nvPicPr>
        <p:blipFill>
          <a:blip r:embed="rId6"/>
          <a:stretch>
            <a:fillRect/>
          </a:stretch>
        </p:blipFill>
        <p:spPr>
          <a:xfrm>
            <a:off x="111127" y="5825794"/>
            <a:ext cx="3432244" cy="217059"/>
          </a:xfrm>
          <a:prstGeom prst="rect">
            <a:avLst/>
          </a:prstGeom>
        </p:spPr>
      </p:pic>
    </p:spTree>
    <p:extLst>
      <p:ext uri="{BB962C8B-B14F-4D97-AF65-F5344CB8AC3E}">
        <p14:creationId xmlns:p14="http://schemas.microsoft.com/office/powerpoint/2010/main" val="221986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A better type of Momentum (Nesterov)(cont’d)</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49</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pic>
        <p:nvPicPr>
          <p:cNvPr id="2" name="Picture 1"/>
          <p:cNvPicPr>
            <a:picLocks noChangeAspect="1"/>
          </p:cNvPicPr>
          <p:nvPr/>
        </p:nvPicPr>
        <p:blipFill rotWithShape="1">
          <a:blip r:embed="rId3"/>
          <a:srcRect t="14395"/>
          <a:stretch/>
        </p:blipFill>
        <p:spPr>
          <a:xfrm>
            <a:off x="214187" y="2492896"/>
            <a:ext cx="3819776" cy="2569234"/>
          </a:xfrm>
          <a:prstGeom prst="rect">
            <a:avLst/>
          </a:prstGeom>
        </p:spPr>
      </p:pic>
      <p:pic>
        <p:nvPicPr>
          <p:cNvPr id="5" name="Picture 4"/>
          <p:cNvPicPr>
            <a:picLocks noChangeAspect="1"/>
          </p:cNvPicPr>
          <p:nvPr/>
        </p:nvPicPr>
        <p:blipFill>
          <a:blip r:embed="rId4"/>
          <a:stretch>
            <a:fillRect/>
          </a:stretch>
        </p:blipFill>
        <p:spPr>
          <a:xfrm>
            <a:off x="4846762" y="2616259"/>
            <a:ext cx="3902075" cy="2418295"/>
          </a:xfrm>
          <a:prstGeom prst="rect">
            <a:avLst/>
          </a:prstGeom>
        </p:spPr>
      </p:pic>
      <p:sp>
        <p:nvSpPr>
          <p:cNvPr id="10" name="TextBox 9"/>
          <p:cNvSpPr txBox="1"/>
          <p:nvPr/>
        </p:nvSpPr>
        <p:spPr>
          <a:xfrm>
            <a:off x="971600" y="1474115"/>
            <a:ext cx="2771800" cy="43088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70C0"/>
                </a:solidFill>
                <a:effectLst/>
                <a:uLnTx/>
                <a:uFillTx/>
                <a:cs typeface="Arial" panose="020B0604020202020204" pitchFamily="34" charset="0"/>
              </a:rPr>
              <a:t>SGD + Momentum</a:t>
            </a:r>
          </a:p>
        </p:txBody>
      </p:sp>
      <p:sp>
        <p:nvSpPr>
          <p:cNvPr id="11" name="TextBox 10"/>
          <p:cNvSpPr txBox="1"/>
          <p:nvPr/>
        </p:nvSpPr>
        <p:spPr>
          <a:xfrm>
            <a:off x="5625983" y="1474115"/>
            <a:ext cx="3122854" cy="43088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70C0"/>
                </a:solidFill>
                <a:effectLst/>
                <a:uLnTx/>
                <a:uFillTx/>
                <a:cs typeface="Arial" panose="020B0604020202020204" pitchFamily="34" charset="0"/>
              </a:rPr>
              <a:t>Nesterov</a:t>
            </a:r>
            <a:r>
              <a:rPr kumimoji="0" lang="en-US" sz="2200" b="1" i="0" u="none" strike="noStrike" kern="1200" cap="none" spc="0" normalizeH="0" baseline="0" noProof="0" dirty="0">
                <a:ln>
                  <a:noFill/>
                </a:ln>
                <a:solidFill>
                  <a:srgbClr val="0070C0"/>
                </a:solidFill>
                <a:effectLst/>
                <a:uLnTx/>
                <a:uFillTx/>
                <a:cs typeface="Arial" panose="020B0604020202020204" pitchFamily="34" charset="0"/>
              </a:rPr>
              <a:t> Momentum</a:t>
            </a:r>
          </a:p>
        </p:txBody>
      </p:sp>
    </p:spTree>
    <p:extLst>
      <p:ext uri="{BB962C8B-B14F-4D97-AF65-F5344CB8AC3E}">
        <p14:creationId xmlns:p14="http://schemas.microsoft.com/office/powerpoint/2010/main" val="223964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3491" y="1272966"/>
            <a:ext cx="2455908" cy="1829652"/>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7"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6179" y="1596847"/>
            <a:ext cx="1266864" cy="1005332"/>
          </a:xfrm>
          <a:prstGeom prst="rect">
            <a:avLst/>
          </a:prstGeom>
        </p:spPr>
      </p:pic>
      <p:pic>
        <p:nvPicPr>
          <p:cNvPr id="19" name="Picture 18" descr="1412613364603_wps_17_SANTA_MONICA_CA_AUGUST_04.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5692" y="1596847"/>
            <a:ext cx="1051002" cy="888439"/>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a:ext>
            </a:extLst>
          </a:blip>
          <a:srcRect b="-1125"/>
          <a:stretch/>
        </p:blipFill>
        <p:spPr>
          <a:xfrm>
            <a:off x="1779298" y="1764418"/>
            <a:ext cx="957396" cy="837761"/>
          </a:xfrm>
          <a:prstGeom prst="rect">
            <a:avLst/>
          </a:prstGeom>
        </p:spPr>
      </p:pic>
      <p:pic>
        <p:nvPicPr>
          <p:cNvPr id="15" name="Picture 14"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28879" y="4655029"/>
            <a:ext cx="368973" cy="354121"/>
          </a:xfrm>
          <a:prstGeom prst="rect">
            <a:avLst/>
          </a:prstGeom>
          <a:ln w="38100" cmpd="sng">
            <a:solidFill>
              <a:srgbClr val="151AEE"/>
            </a:solidFill>
          </a:ln>
        </p:spPr>
      </p:pic>
      <p:pic>
        <p:nvPicPr>
          <p:cNvPr id="16" name="Picture 15" descr="1412613364603_wps_17_SANTA_MONICA_CA_AUGUST_04.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54658" y="4498556"/>
            <a:ext cx="306104" cy="312946"/>
          </a:xfrm>
          <a:prstGeom prst="rect">
            <a:avLst/>
          </a:prstGeom>
          <a:ln w="38100" cmpd="sng">
            <a:solidFill>
              <a:srgbClr val="151AEE"/>
            </a:solidFill>
          </a:ln>
        </p:spPr>
      </p:pic>
      <p:pic>
        <p:nvPicPr>
          <p:cNvPr id="17" name="Picture 16" descr="sf-cat.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6691" y="5388682"/>
            <a:ext cx="302602" cy="240872"/>
          </a:xfrm>
          <a:prstGeom prst="rect">
            <a:avLst/>
          </a:prstGeom>
          <a:ln w="38100" cmpd="sng">
            <a:solidFill>
              <a:srgbClr val="151AEE"/>
            </a:solidFill>
          </a:ln>
        </p:spPr>
      </p:pic>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H="1">
            <a:off x="4341608" y="4365160"/>
            <a:ext cx="431208" cy="363219"/>
          </a:xfrm>
          <a:prstGeom prst="rect">
            <a:avLst/>
          </a:prstGeom>
          <a:ln w="38100" cmpd="sng">
            <a:solidFill>
              <a:srgbClr val="151AEE"/>
            </a:solidFill>
          </a:ln>
        </p:spPr>
      </p:pic>
      <p:pic>
        <p:nvPicPr>
          <p:cNvPr id="28" name="Picture 27" descr="716974.jp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243554" y="4973535"/>
            <a:ext cx="313659" cy="311262"/>
          </a:xfrm>
          <a:prstGeom prst="rect">
            <a:avLst/>
          </a:prstGeom>
          <a:ln w="38100" cmpd="sng">
            <a:solidFill>
              <a:srgbClr val="D33072"/>
            </a:solidFill>
          </a:ln>
        </p:spPr>
      </p:pic>
      <p:pic>
        <p:nvPicPr>
          <p:cNvPr id="29" name="Picture 28" descr="yFEyUdBQw9.jpg"/>
          <p:cNvPicPr>
            <a:picLocks noChangeAspect="1"/>
          </p:cNvPicPr>
          <p:nvPr/>
        </p:nvPicPr>
        <p:blipFill rotWithShape="1">
          <a:blip r:embed="rId9" cstate="print">
            <a:extLst>
              <a:ext uri="{28A0092B-C50C-407E-A947-70E740481C1C}">
                <a14:useLocalDpi xmlns:a14="http://schemas.microsoft.com/office/drawing/2010/main"/>
              </a:ext>
            </a:extLst>
          </a:blip>
          <a:srcRect t="-13248"/>
          <a:stretch/>
        </p:blipFill>
        <p:spPr>
          <a:xfrm>
            <a:off x="4949150" y="4219830"/>
            <a:ext cx="386783" cy="552917"/>
          </a:xfrm>
          <a:prstGeom prst="rect">
            <a:avLst/>
          </a:prstGeom>
          <a:ln w="38100" cmpd="sng">
            <a:solidFill>
              <a:srgbClr val="D33072"/>
            </a:solidFill>
          </a:ln>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a:ext>
            </a:extLst>
          </a:blip>
          <a:srcRect b="-1125"/>
          <a:stretch/>
        </p:blipFill>
        <p:spPr>
          <a:xfrm>
            <a:off x="5182028" y="5041769"/>
            <a:ext cx="360054" cy="381042"/>
          </a:xfrm>
          <a:prstGeom prst="rect">
            <a:avLst/>
          </a:prstGeom>
          <a:ln w="38100" cmpd="sng">
            <a:solidFill>
              <a:srgbClr val="D33072"/>
            </a:solidFill>
          </a:ln>
        </p:spPr>
      </p:pic>
      <p:pic>
        <p:nvPicPr>
          <p:cNvPr id="31" name="Picture 30"/>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03416" y="5037136"/>
            <a:ext cx="406994" cy="385675"/>
          </a:xfrm>
          <a:prstGeom prst="rect">
            <a:avLst/>
          </a:prstGeom>
        </p:spPr>
      </p:pic>
      <p:pic>
        <p:nvPicPr>
          <p:cNvPr id="32" name="Picture 31"/>
          <p:cNvPicPr>
            <a:picLocks noChangeAspect="1"/>
          </p:cNvPicPr>
          <p:nvPr/>
        </p:nvPicPr>
        <p:blipFill rotWithShape="1">
          <a:blip r:embed="rId11" cstate="print">
            <a:extLst>
              <a:ext uri="{28A0092B-C50C-407E-A947-70E740481C1C}">
                <a14:useLocalDpi xmlns:a14="http://schemas.microsoft.com/office/drawing/2010/main"/>
              </a:ext>
            </a:extLst>
          </a:blip>
          <a:srcRect t="-2064"/>
          <a:stretch/>
        </p:blipFill>
        <p:spPr>
          <a:xfrm>
            <a:off x="4076577" y="5629555"/>
            <a:ext cx="265031" cy="384186"/>
          </a:xfrm>
          <a:prstGeom prst="rect">
            <a:avLst/>
          </a:prstGeom>
          <a:ln w="38100" cmpd="sng">
            <a:solidFill>
              <a:srgbClr val="D33072"/>
            </a:solidFill>
          </a:ln>
        </p:spPr>
      </p:pic>
      <p:pic>
        <p:nvPicPr>
          <p:cNvPr id="33" name="Picture 3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438761" y="5512508"/>
            <a:ext cx="462446" cy="339270"/>
          </a:xfrm>
          <a:prstGeom prst="rect">
            <a:avLst/>
          </a:prstGeom>
          <a:ln w="38100" cmpd="sng">
            <a:solidFill>
              <a:srgbClr val="D33072"/>
            </a:solidFill>
          </a:ln>
        </p:spPr>
      </p:pic>
      <p:cxnSp>
        <p:nvCxnSpPr>
          <p:cNvPr id="34" name="Straight Connector 33"/>
          <p:cNvCxnSpPr/>
          <p:nvPr/>
        </p:nvCxnSpPr>
        <p:spPr>
          <a:xfrm flipV="1">
            <a:off x="3669293" y="3861048"/>
            <a:ext cx="101471" cy="2208160"/>
          </a:xfrm>
          <a:prstGeom prst="line">
            <a:avLst/>
          </a:prstGeom>
          <a:ln w="38100" cmpd="sng">
            <a:solidFill>
              <a:srgbClr val="990000"/>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flipV="1">
            <a:off x="3740776" y="3861048"/>
            <a:ext cx="520402" cy="2208160"/>
          </a:xfrm>
          <a:prstGeom prst="line">
            <a:avLst/>
          </a:prstGeom>
          <a:ln w="38100" cmpd="sng">
            <a:solidFill>
              <a:srgbClr val="990000"/>
            </a:solidFill>
          </a:ln>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flipV="1">
            <a:off x="3627987" y="4293152"/>
            <a:ext cx="2456181" cy="1776056"/>
          </a:xfrm>
          <a:prstGeom prst="line">
            <a:avLst/>
          </a:prstGeom>
          <a:ln w="38100" cmpd="sng">
            <a:solidFill>
              <a:srgbClr val="990000"/>
            </a:solidFill>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5862842" y="4002833"/>
            <a:ext cx="1361270" cy="46166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Predictive model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cs typeface="Arial" panose="020B0604020202020204" pitchFamily="34" charset="0"/>
              </a:rPr>
              <a:t>(classifier)</a:t>
            </a:r>
          </a:p>
        </p:txBody>
      </p:sp>
      <p:pic>
        <p:nvPicPr>
          <p:cNvPr id="11" name="Picture 10" descr="calculating.gif"/>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19299" y="1582890"/>
            <a:ext cx="1165247" cy="873935"/>
          </a:xfrm>
          <a:prstGeom prst="rect">
            <a:avLst/>
          </a:prstGeom>
        </p:spPr>
      </p:pic>
      <p:cxnSp>
        <p:nvCxnSpPr>
          <p:cNvPr id="41" name="Straight Connector 40"/>
          <p:cNvCxnSpPr/>
          <p:nvPr/>
        </p:nvCxnSpPr>
        <p:spPr>
          <a:xfrm flipV="1">
            <a:off x="3740776" y="3991456"/>
            <a:ext cx="1595157" cy="2077752"/>
          </a:xfrm>
          <a:prstGeom prst="line">
            <a:avLst/>
          </a:prstGeom>
          <a:ln w="38100" cmpd="sng">
            <a:solidFill>
              <a:srgbClr val="990000"/>
            </a:solidFill>
          </a:ln>
        </p:spPr>
        <p:style>
          <a:lnRef idx="3">
            <a:schemeClr val="dk1"/>
          </a:lnRef>
          <a:fillRef idx="0">
            <a:schemeClr val="dk1"/>
          </a:fillRef>
          <a:effectRef idx="2">
            <a:schemeClr val="dk1"/>
          </a:effectRef>
          <a:fontRef idx="minor">
            <a:schemeClr val="tx1"/>
          </a:fontRef>
        </p:style>
      </p:cxnSp>
      <p:cxnSp>
        <p:nvCxnSpPr>
          <p:cNvPr id="3" name="Straight Arrow Connector 2"/>
          <p:cNvCxnSpPr/>
          <p:nvPr/>
        </p:nvCxnSpPr>
        <p:spPr>
          <a:xfrm flipV="1">
            <a:off x="3136197" y="4235954"/>
            <a:ext cx="636" cy="1843758"/>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136197" y="6079712"/>
            <a:ext cx="2777569"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6200000">
            <a:off x="2530261" y="5086325"/>
            <a:ext cx="934871"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Ear Length</a:t>
            </a:r>
          </a:p>
        </p:txBody>
      </p:sp>
      <p:sp>
        <p:nvSpPr>
          <p:cNvPr id="38" name="TextBox 37"/>
          <p:cNvSpPr txBox="1"/>
          <p:nvPr/>
        </p:nvSpPr>
        <p:spPr>
          <a:xfrm>
            <a:off x="3855669" y="6093296"/>
            <a:ext cx="1796451" cy="2769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cs typeface="Arial" panose="020B0604020202020204" pitchFamily="34" charset="0"/>
              </a:rPr>
              <a:t>Snout Length</a:t>
            </a: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p:txBody>
      </p:sp>
      <p:sp>
        <p:nvSpPr>
          <p:cNvPr id="39" name="Rectangle 38"/>
          <p:cNvSpPr/>
          <p:nvPr/>
        </p:nvSpPr>
        <p:spPr>
          <a:xfrm>
            <a:off x="827584" y="3214230"/>
            <a:ext cx="7416824" cy="495713"/>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Goal:</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Train a model to minimize </a:t>
            </a:r>
            <a:r>
              <a:rPr kumimoji="0" 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training </a:t>
            </a:r>
            <a:r>
              <a:rPr kumimoji="0" lang="en-US" sz="1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(and testing)</a:t>
            </a:r>
            <a:r>
              <a:rPr kumimoji="0" 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 error</a:t>
            </a:r>
          </a:p>
        </p:txBody>
      </p:sp>
      <p:sp>
        <p:nvSpPr>
          <p:cNvPr id="40"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Statistical Learning </a:t>
            </a:r>
          </a:p>
        </p:txBody>
      </p:sp>
      <p:sp>
        <p:nvSpPr>
          <p:cNvPr id="42" name="Date Placeholder 3"/>
          <p:cNvSpPr>
            <a:spLocks noGrp="1"/>
          </p:cNvSpPr>
          <p:nvPr>
            <p:ph type="dt" sz="quarter" idx="10"/>
          </p:nvPr>
        </p:nvSpPr>
        <p:spPr>
          <a:xfrm>
            <a:off x="2124075" y="6524625"/>
            <a:ext cx="1079500" cy="19685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43" name="Slide Number Placeholder 5"/>
          <p:cNvSpPr>
            <a:spLocks noGrp="1"/>
          </p:cNvSpPr>
          <p:nvPr>
            <p:ph type="sldNum" sz="quarter" idx="12"/>
          </p:nvPr>
        </p:nvSpPr>
        <p:spPr>
          <a:xfrm>
            <a:off x="5867400" y="6524625"/>
            <a:ext cx="719138" cy="196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44"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Tree>
    <p:extLst>
      <p:ext uri="{BB962C8B-B14F-4D97-AF65-F5344CB8AC3E}">
        <p14:creationId xmlns:p14="http://schemas.microsoft.com/office/powerpoint/2010/main" val="108289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2" presetClass="exit" presetSubtype="2" fill="hold" nodeType="withEffect">
                                  <p:stCondLst>
                                    <p:cond delay="0"/>
                                  </p:stCondLst>
                                  <p:childTnLst>
                                    <p:anim calcmode="lin" valueType="num">
                                      <p:cBhvr additive="base">
                                        <p:cTn id="24" dur="500"/>
                                        <p:tgtEl>
                                          <p:spTgt spid="18"/>
                                        </p:tgtEl>
                                        <p:attrNameLst>
                                          <p:attrName>ppt_x</p:attrName>
                                        </p:attrNameLst>
                                      </p:cBhvr>
                                      <p:tavLst>
                                        <p:tav tm="0">
                                          <p:val>
                                            <p:strVal val="ppt_x"/>
                                          </p:val>
                                        </p:tav>
                                        <p:tav tm="100000">
                                          <p:val>
                                            <p:strVal val="1+ppt_w/2"/>
                                          </p:val>
                                        </p:tav>
                                      </p:tavLst>
                                    </p:anim>
                                    <p:anim calcmode="lin" valueType="num">
                                      <p:cBhvr additive="base">
                                        <p:cTn id="25" dur="500"/>
                                        <p:tgtEl>
                                          <p:spTgt spid="18"/>
                                        </p:tgtEl>
                                        <p:attrNameLst>
                                          <p:attrName>ppt_y</p:attrName>
                                        </p:attrNameLst>
                                      </p:cBhvr>
                                      <p:tavLst>
                                        <p:tav tm="0">
                                          <p:val>
                                            <p:strVal val="ppt_y"/>
                                          </p:val>
                                        </p:tav>
                                        <p:tav tm="100000">
                                          <p:val>
                                            <p:strVal val="ppt_y"/>
                                          </p:val>
                                        </p:tav>
                                      </p:tavLst>
                                    </p:anim>
                                    <p:set>
                                      <p:cBhvr>
                                        <p:cTn id="26" dur="1" fill="hold">
                                          <p:stCondLst>
                                            <p:cond delay="499"/>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3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par>
                                <p:cTn id="47" presetID="2" presetClass="exit" presetSubtype="2" fill="hold" nodeType="withEffect">
                                  <p:stCondLst>
                                    <p:cond delay="0"/>
                                  </p:stCondLst>
                                  <p:childTnLst>
                                    <p:anim calcmode="lin" valueType="num">
                                      <p:cBhvr additive="base">
                                        <p:cTn id="48" dur="500"/>
                                        <p:tgtEl>
                                          <p:spTgt spid="19"/>
                                        </p:tgtEl>
                                        <p:attrNameLst>
                                          <p:attrName>ppt_x</p:attrName>
                                        </p:attrNameLst>
                                      </p:cBhvr>
                                      <p:tavLst>
                                        <p:tav tm="0">
                                          <p:val>
                                            <p:strVal val="ppt_x"/>
                                          </p:val>
                                        </p:tav>
                                        <p:tav tm="100000">
                                          <p:val>
                                            <p:strVal val="1+ppt_w/2"/>
                                          </p:val>
                                        </p:tav>
                                      </p:tavLst>
                                    </p:anim>
                                    <p:anim calcmode="lin" valueType="num">
                                      <p:cBhvr additive="base">
                                        <p:cTn id="49" dur="500"/>
                                        <p:tgtEl>
                                          <p:spTgt spid="19"/>
                                        </p:tgtEl>
                                        <p:attrNameLst>
                                          <p:attrName>ppt_y</p:attrName>
                                        </p:attrNameLst>
                                      </p:cBhvr>
                                      <p:tavLst>
                                        <p:tav tm="0">
                                          <p:val>
                                            <p:strVal val="ppt_y"/>
                                          </p:val>
                                        </p:tav>
                                        <p:tav tm="100000">
                                          <p:val>
                                            <p:strVal val="ppt_y"/>
                                          </p:val>
                                        </p:tav>
                                      </p:tavLst>
                                    </p:anim>
                                    <p:set>
                                      <p:cBhvr>
                                        <p:cTn id="50" dur="1" fill="hold">
                                          <p:stCondLst>
                                            <p:cond delay="499"/>
                                          </p:stCondLst>
                                        </p:cTn>
                                        <p:tgtEl>
                                          <p:spTgt spid="1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0-#ppt_w/2"/>
                                          </p:val>
                                        </p:tav>
                                        <p:tav tm="100000">
                                          <p:val>
                                            <p:strVal val="#ppt_x"/>
                                          </p:val>
                                        </p:tav>
                                      </p:tavLst>
                                    </p:anim>
                                    <p:anim calcmode="lin" valueType="num">
                                      <p:cBhvr additive="base">
                                        <p:cTn id="5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3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xit" presetSubtype="2" fill="hold" nodeType="clickEffect">
                                  <p:stCondLst>
                                    <p:cond delay="0"/>
                                  </p:stCondLst>
                                  <p:childTnLst>
                                    <p:anim calcmode="lin" valueType="num">
                                      <p:cBhvr additive="base">
                                        <p:cTn id="70" dur="500"/>
                                        <p:tgtEl>
                                          <p:spTgt spid="25"/>
                                        </p:tgtEl>
                                        <p:attrNameLst>
                                          <p:attrName>ppt_x</p:attrName>
                                        </p:attrNameLst>
                                      </p:cBhvr>
                                      <p:tavLst>
                                        <p:tav tm="0">
                                          <p:val>
                                            <p:strVal val="ppt_x"/>
                                          </p:val>
                                        </p:tav>
                                        <p:tav tm="100000">
                                          <p:val>
                                            <p:strVal val="1+ppt_w/2"/>
                                          </p:val>
                                        </p:tav>
                                      </p:tavLst>
                                    </p:anim>
                                    <p:anim calcmode="lin" valueType="num">
                                      <p:cBhvr additive="base">
                                        <p:cTn id="71" dur="500"/>
                                        <p:tgtEl>
                                          <p:spTgt spid="25"/>
                                        </p:tgtEl>
                                        <p:attrNameLst>
                                          <p:attrName>ppt_y</p:attrName>
                                        </p:attrNameLst>
                                      </p:cBhvr>
                                      <p:tavLst>
                                        <p:tav tm="0">
                                          <p:val>
                                            <p:strVal val="ppt_y"/>
                                          </p:val>
                                        </p:tav>
                                        <p:tav tm="100000">
                                          <p:val>
                                            <p:strVal val="ppt_y"/>
                                          </p:val>
                                        </p:tav>
                                      </p:tavLst>
                                    </p:anim>
                                    <p:set>
                                      <p:cBhvr>
                                        <p:cTn id="72" dur="1" fill="hold">
                                          <p:stCondLst>
                                            <p:cond delay="499"/>
                                          </p:stCondLst>
                                        </p:cTn>
                                        <p:tgtEl>
                                          <p:spTgt spid="2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err="1">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Nesterov</a:t>
            </a: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 Momentum</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50</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mc:Choice xmlns:a14="http://schemas.microsoft.com/office/drawing/2010/main" Requires="a14">
          <p:sp>
            <p:nvSpPr>
              <p:cNvPr id="4" name="TextBox 3"/>
              <p:cNvSpPr txBox="1"/>
              <p:nvPr/>
            </p:nvSpPr>
            <p:spPr>
              <a:xfrm>
                <a:off x="5110374" y="1374469"/>
                <a:ext cx="2952328" cy="61555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usually, we want update in terms of </a:t>
                </a:r>
                <a14:m>
                  <m:oMath xmlns:m="http://schemas.openxmlformats.org/officeDocument/2006/math">
                    <m:sSub>
                      <m:sSubPr>
                        <m:ctrlP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t>𝑡</m:t>
                        </m:r>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t>−1</m:t>
                        </m:r>
                      </m:sub>
                    </m:sSub>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𝑓</m:t>
                    </m:r>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t>−1</m:t>
                        </m:r>
                      </m:sub>
                    </m:sSub>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endParaRPr kumimoji="0" lang="en-US"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110374" y="1374469"/>
                <a:ext cx="2952328" cy="615553"/>
              </a:xfrm>
              <a:prstGeom prst="rect">
                <a:avLst/>
              </a:prstGeom>
              <a:blipFill>
                <a:blip r:embed="rId3"/>
                <a:stretch>
                  <a:fillRect l="-1031" t="-2970" b="-10891"/>
                </a:stretch>
              </a:blipFill>
            </p:spPr>
            <p:txBody>
              <a:bodyPr/>
              <a:lstStyle/>
              <a:p>
                <a:r>
                  <a:rPr lang="en-CY">
                    <a:noFill/>
                  </a:rPr>
                  <a:t> </a:t>
                </a:r>
              </a:p>
            </p:txBody>
          </p:sp>
        </mc:Fallback>
      </mc:AlternateContent>
      <p:pic>
        <p:nvPicPr>
          <p:cNvPr id="9" name="Picture 8"/>
          <p:cNvPicPr>
            <a:picLocks noChangeAspect="1"/>
          </p:cNvPicPr>
          <p:nvPr/>
        </p:nvPicPr>
        <p:blipFill>
          <a:blip r:embed="rId4"/>
          <a:stretch>
            <a:fillRect/>
          </a:stretch>
        </p:blipFill>
        <p:spPr>
          <a:xfrm>
            <a:off x="4465814" y="3079852"/>
            <a:ext cx="3214601" cy="3235116"/>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12971" y="1405247"/>
                <a:ext cx="3750257" cy="615553"/>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𝜌</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𝜂</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𝑓</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𝜌</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𝑣</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b>
                      </m:sSub>
                    </m:oMath>
                  </m:oMathPara>
                </a14:m>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2971" y="1405247"/>
                <a:ext cx="3750257" cy="615553"/>
              </a:xfrm>
              <a:prstGeom prst="rect">
                <a:avLst/>
              </a:prstGeom>
              <a:blipFill>
                <a:blip r:embed="rId6"/>
                <a:stretch>
                  <a:fillRect r="-48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07504" y="3182144"/>
                <a:ext cx="4385783" cy="60920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Change of variables </a:t>
                </a:r>
                <a14:m>
                  <m:oMath xmlns:m="http://schemas.openxmlformats.org/officeDocument/2006/math">
                    <m:sSub>
                      <m:sSubPr>
                        <m:ctrlP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ctrlPr>
                      </m:sSubPr>
                      <m:e>
                        <m:acc>
                          <m:accPr>
                            <m:chr m:val="̃"/>
                            <m:ctrlP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t>𝑥</m:t>
                            </m:r>
                          </m:e>
                        </m:acc>
                      </m:e>
                      <m:sub>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t>𝑡</m:t>
                        </m:r>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t>−1</m:t>
                        </m:r>
                      </m:sub>
                    </m:sSub>
                    <m:r>
                      <a:rPr kumimoji="0" lang="en-US"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t>𝑥</m:t>
                        </m:r>
                      </m:e>
                      <m:sub>
                        <m:r>
                          <a:rPr kumimoji="0" lang="en-US"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b="0" i="1" u="none" strike="noStrike" kern="1200" cap="none" spc="0" normalizeH="0" baseline="0" noProof="0">
                            <a:ln>
                              <a:noFill/>
                            </a:ln>
                            <a:solidFill>
                              <a:srgbClr val="000000"/>
                            </a:solidFill>
                            <a:effectLst/>
                            <a:uLnTx/>
                            <a:uFillTx/>
                            <a:latin typeface="Cambria Math" panose="02040503050406030204" pitchFamily="18" charset="0"/>
                          </a:rPr>
                          <m:t>−1</m:t>
                        </m:r>
                      </m:sub>
                    </m:sSub>
                    <m:r>
                      <a:rPr kumimoji="0" lang="en-US"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𝜌</m:t>
                        </m:r>
                        <m:r>
                          <a:rPr kumimoji="0" lang="en-US"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𝑣</m:t>
                        </m:r>
                      </m:e>
                      <m:sub>
                        <m:r>
                          <a:rPr kumimoji="0" lang="en-US"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b="0" i="1" u="none" strike="noStrike" kern="1200" cap="none" spc="0" normalizeH="0" baseline="0" noProof="0">
                            <a:ln>
                              <a:noFill/>
                            </a:ln>
                            <a:solidFill>
                              <a:srgbClr val="000000"/>
                            </a:solidFill>
                            <a:effectLst/>
                            <a:uLnTx/>
                            <a:uFillTx/>
                            <a:latin typeface="Cambria Math" panose="02040503050406030204" pitchFamily="18" charset="0"/>
                          </a:rPr>
                          <m:t>−1</m:t>
                        </m:r>
                      </m:sub>
                    </m:sSub>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and rearrange:</a:t>
                </a:r>
              </a:p>
            </p:txBody>
          </p:sp>
        </mc:Choice>
        <mc:Fallback xmlns="">
          <p:sp>
            <p:nvSpPr>
              <p:cNvPr id="2" name="TextBox 1"/>
              <p:cNvSpPr txBox="1">
                <a:spLocks noRot="1" noChangeAspect="1" noMove="1" noResize="1" noEditPoints="1" noAdjustHandles="1" noChangeArrowheads="1" noChangeShapeType="1" noTextEdit="1"/>
              </p:cNvSpPr>
              <p:nvPr/>
            </p:nvSpPr>
            <p:spPr>
              <a:xfrm>
                <a:off x="107504" y="3182144"/>
                <a:ext cx="4385783" cy="609206"/>
              </a:xfrm>
              <a:prstGeom prst="rect">
                <a:avLst/>
              </a:prstGeom>
              <a:blipFill>
                <a:blip r:embed="rId7"/>
                <a:stretch>
                  <a:fillRect l="-834"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24544" y="4237930"/>
                <a:ext cx="4572000" cy="1227644"/>
              </a:xfrm>
              <a:prstGeom prst="rect">
                <a:avLst/>
              </a:prstGeom>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𝜌</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𝜂</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𝑓</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acc>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acc>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acc>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𝜌</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𝜌</m:t>
                          </m:r>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m:oMathPara>
                </a14:m>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acc>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𝜌</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𝑣</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3" name="Rectangle 2"/>
              <p:cNvSpPr>
                <a:spLocks noRot="1" noChangeAspect="1" noMove="1" noResize="1" noEditPoints="1" noAdjustHandles="1" noChangeArrowheads="1" noChangeShapeType="1" noTextEdit="1"/>
              </p:cNvSpPr>
              <p:nvPr/>
            </p:nvSpPr>
            <p:spPr>
              <a:xfrm>
                <a:off x="-324544" y="4237930"/>
                <a:ext cx="4572000" cy="1227644"/>
              </a:xfrm>
              <a:prstGeom prst="rect">
                <a:avLst/>
              </a:prstGeom>
              <a:blipFill>
                <a:blip r:embed="rId8"/>
                <a:stretch>
                  <a:fillRect b="-1485"/>
                </a:stretch>
              </a:blipFill>
            </p:spPr>
            <p:txBody>
              <a:bodyPr/>
              <a:lstStyle/>
              <a:p>
                <a:r>
                  <a:rPr lang="en-US">
                    <a:noFill/>
                  </a:rPr>
                  <a:t> </a:t>
                </a:r>
              </a:p>
            </p:txBody>
          </p:sp>
        </mc:Fallback>
      </mc:AlternateContent>
      <p:pic>
        <p:nvPicPr>
          <p:cNvPr id="5" name="Picture 4"/>
          <p:cNvPicPr>
            <a:picLocks noChangeAspect="1"/>
          </p:cNvPicPr>
          <p:nvPr/>
        </p:nvPicPr>
        <p:blipFill>
          <a:blip r:embed="rId9"/>
          <a:stretch>
            <a:fillRect/>
          </a:stretch>
        </p:blipFill>
        <p:spPr>
          <a:xfrm>
            <a:off x="7664825" y="5441423"/>
            <a:ext cx="1479175" cy="838707"/>
          </a:xfrm>
          <a:prstGeom prst="rect">
            <a:avLst/>
          </a:prstGeom>
        </p:spPr>
      </p:pic>
    </p:spTree>
    <p:extLst>
      <p:ext uri="{BB962C8B-B14F-4D97-AF65-F5344CB8AC3E}">
        <p14:creationId xmlns:p14="http://schemas.microsoft.com/office/powerpoint/2010/main" val="1447771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err="1">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AdaGrad</a:t>
            </a:r>
            <a:endPar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endParaRP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51</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mc:Choice xmlns:a14="http://schemas.microsoft.com/office/drawing/2010/main" Requires="a14">
          <p:sp>
            <p:nvSpPr>
              <p:cNvPr id="11" name="Content Placeholder 2"/>
              <p:cNvSpPr txBox="1">
                <a:spLocks/>
              </p:cNvSpPr>
              <p:nvPr/>
            </p:nvSpPr>
            <p:spPr>
              <a:xfrm>
                <a:off x="-396552" y="980728"/>
                <a:ext cx="9145389"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In a Nutshell: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use history of sampled gradients to adapt the step size for the next SGD step to be inversely proportional to the usual magnitude of gradient steps in that direction.</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Key idea: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“learn slowly” from frequent features but “pay attention” to rare but informative feature</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Define </a:t>
                </a:r>
                <a:r>
                  <a:rPr kumimoji="0" lang="en-US" sz="1600" b="0" i="1"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per-feature learning rate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for feature </a:t>
                </a:r>
                <a14:m>
                  <m:oMath xmlns:m="http://schemas.openxmlformats.org/officeDocument/2006/math">
                    <m:r>
                      <a:rPr kumimoji="0" lang="en-US" sz="1600" b="0" i="1" u="none" strike="noStrike" kern="1200" cap="none" spc="0" normalizeH="0" baseline="0" noProof="0" smtClean="0">
                        <a:ln>
                          <a:noFill/>
                        </a:ln>
                        <a:solidFill>
                          <a:srgbClr val="0070C0"/>
                        </a:solidFill>
                        <a:effectLst/>
                        <a:uLnTx/>
                        <a:uFillTx/>
                        <a:latin typeface="Cambria Math" panose="02040503050406030204" pitchFamily="18" charset="0"/>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as </a:t>
                </a: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𝜂</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𝑡</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𝜂</m:t>
                          </m:r>
                        </m:num>
                        <m:den>
                          <m:rad>
                            <m:radPr>
                              <m:degHide m:val="on"/>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radPr>
                            <m:deg/>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𝐺</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𝑗</m:t>
                                  </m:r>
                                </m:sub>
                              </m:sSub>
                            </m:e>
                          </m:rad>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𝐺</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𝑗</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nary>
                        <m:nary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naryPr>
                        <m:sub>
                          <m:r>
                            <m:rPr>
                              <m:brk m:alnAt="23"/>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𝑡</m:t>
                          </m:r>
                        </m:sup>
                        <m:e>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𝑔</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𝑘</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𝑗</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2</m:t>
                              </m:r>
                            </m:sup>
                          </m:sSubSup>
                        </m:e>
                      </m:nary>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+1</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𝜂</m:t>
                          </m:r>
                        </m:num>
                        <m:den>
                          <m:r>
                            <a:rPr kumimoji="0" lang="el-GR"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𝜁</m:t>
                          </m:r>
                          <m:r>
                            <a:rPr kumimoji="0" lang="el-GR"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ad>
                            <m:radPr>
                              <m:degHide m:val="on"/>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radPr>
                            <m:deg/>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𝐺</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b>
                              </m:sSub>
                            </m:e>
                          </m:rad>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rPr>
                            <m:t>𝒈</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𝑡</m:t>
                          </m:r>
                        </m:sup>
                      </m:sSup>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Frequently occurring features in the gradients get smaller updates (low learning rates); rare/infrequent features get higher learning rates</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Well suited for dealing with sparse data</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6600"/>
                    </a:solidFill>
                    <a:effectLst/>
                    <a:uLnTx/>
                    <a:uFillTx/>
                    <a:latin typeface="Arial" panose="020B0604020202020204" pitchFamily="34" charset="0"/>
                    <a:cs typeface="Arial" panose="020B0604020202020204" pitchFamily="34" charset="0"/>
                  </a:rPr>
                  <a:t>No need to manually tune the learning rate (default value 0.01).</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14:m>
                  <m:oMath xmlns:m="http://schemas.openxmlformats.org/officeDocument/2006/math">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𝐺</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𝑡</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𝑗</m:t>
                        </m:r>
                      </m:sub>
                    </m:sSub>
                  </m:oMath>
                </a14:m>
                <a:r>
                  <a:rPr kumimoji="0" lang="en-US" sz="16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keeps growing during training </a:t>
                </a:r>
                <a:r>
                  <a:rPr kumimoji="0" lang="en-US" sz="16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Symbol" panose="05050102010706020507" pitchFamily="18" charset="2"/>
                  </a:rPr>
                  <a:t> </a:t>
                </a:r>
                <a:r>
                  <a:rPr kumimoji="0" lang="en-US" sz="16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learning rate shrinks and may become infinitesimally small, at which point the algorithm is no longer able to acquire additional knowledge. </a:t>
                </a:r>
              </a:p>
            </p:txBody>
          </p:sp>
        </mc:Choice>
        <mc:Fallback>
          <p:sp>
            <p:nvSpPr>
              <p:cNvPr id="11" name="Content Placeholder 2"/>
              <p:cNvSpPr txBox="1">
                <a:spLocks noRot="1" noChangeAspect="1" noMove="1" noResize="1" noEditPoints="1" noAdjustHandles="1" noChangeArrowheads="1" noChangeShapeType="1" noTextEdit="1"/>
              </p:cNvSpPr>
              <p:nvPr/>
            </p:nvSpPr>
            <p:spPr>
              <a:xfrm>
                <a:off x="-396552" y="980728"/>
                <a:ext cx="9145389" cy="648072"/>
              </a:xfrm>
              <a:prstGeom prst="rect">
                <a:avLst/>
              </a:prstGeom>
              <a:blipFill>
                <a:blip r:embed="rId3"/>
                <a:stretch>
                  <a:fillRect t="-2830" r="-333" b="-735849"/>
                </a:stretch>
              </a:blipFill>
            </p:spPr>
            <p:txBody>
              <a:bodyPr/>
              <a:lstStyle/>
              <a:p>
                <a:r>
                  <a:rPr lang="en-CY">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842805" y="3682245"/>
                <a:ext cx="3240533" cy="78893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matrix-vector product</a:t>
                </a:r>
              </a:p>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𝜁</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&gt;0</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smoothing constant to prevent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division by 0 (order of </a:t>
                </a:r>
                <a14:m>
                  <m:oMath xmlns:m="http://schemas.openxmlformats.org/officeDocument/2006/math">
                    <m:sSup>
                      <m:sSupPr>
                        <m:ctrlP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ctrlPr>
                      </m:sSupPr>
                      <m:e>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10</m:t>
                        </m:r>
                      </m:e>
                      <m:sup>
                        <m:r>
                          <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rPr>
                          <m:t>−8</m:t>
                        </m:r>
                      </m:sup>
                    </m:sSup>
                    <m:r>
                      <a:rPr kumimoji="0" lang="en-US" sz="1400" b="0" i="1" u="none" strike="noStrike" kern="1200" cap="none" spc="0" normalizeH="0" baseline="0" noProof="0" dirty="0" smtClean="0">
                        <a:ln>
                          <a:noFill/>
                        </a:ln>
                        <a:solidFill>
                          <a:srgbClr val="000000"/>
                        </a:solidFill>
                        <a:effectLst/>
                        <a:uLnTx/>
                        <a:uFillTx/>
                        <a:latin typeface="Cambria Math" panose="02040503050406030204" pitchFamily="18" charset="0"/>
                      </a:rPr>
                      <m:t>)</m:t>
                    </m:r>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5842805" y="3682245"/>
                <a:ext cx="3240533" cy="788934"/>
              </a:xfrm>
              <a:prstGeom prst="rect">
                <a:avLst/>
              </a:prstGeom>
              <a:blipFill>
                <a:blip r:embed="rId4"/>
                <a:stretch>
                  <a:fillRect b="-85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940153" y="2417371"/>
                <a:ext cx="3096344" cy="1452064"/>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𝐺</m:t>
                        </m:r>
                      </m:e>
                      <m: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t>𝑡</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𝑑</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𝑑</m:t>
                        </m:r>
                      </m:sup>
                    </m:sSup>
                  </m:oMath>
                </a14:m>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diagonal matrix where each diagonal element</a:t>
                </a: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a:t>
                </a:r>
                <a14:m>
                  <m:oMath xmlns:m="http://schemas.openxmlformats.org/officeDocument/2006/math">
                    <m: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𝑗</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𝑗</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rPr>
                      <m:t>)</m:t>
                    </m:r>
                  </m:oMath>
                </a14:m>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a:t>
                </a: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is the sum of squares of gradients of feature </a:t>
                </a:r>
                <a14:m>
                  <m:oMath xmlns:m="http://schemas.openxmlformats.org/officeDocument/2006/math">
                    <m:r>
                      <a:rPr kumimoji="0" lang="en-US" sz="1800" b="0" i="1" u="none" strike="noStrike" kern="1200" cap="none" spc="0" normalizeH="0" baseline="0" noProof="0">
                        <a:ln>
                          <a:noFill/>
                        </a:ln>
                        <a:solidFill>
                          <a:srgbClr val="0070C0"/>
                        </a:solidFill>
                        <a:effectLst/>
                        <a:uLnTx/>
                        <a:uFillTx/>
                        <a:latin typeface="Cambria Math" panose="02040503050406030204" pitchFamily="18" charset="0"/>
                      </a:rPr>
                      <m:t>𝑗</m:t>
                    </m:r>
                  </m:oMath>
                </a14:m>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a:t>
                </a: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up to time step </a:t>
                </a:r>
                <a14:m>
                  <m:oMath xmlns:m="http://schemas.openxmlformats.org/officeDocument/2006/math">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t>𝑡</m:t>
                    </m:r>
                  </m:oMath>
                </a14:m>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940153" y="2417371"/>
                <a:ext cx="3096344" cy="1452064"/>
              </a:xfrm>
              <a:prstGeom prst="rect">
                <a:avLst/>
              </a:prstGeom>
              <a:blipFill>
                <a:blip r:embed="rId5"/>
                <a:stretch>
                  <a:fillRect l="-591" r="-591"/>
                </a:stretch>
              </a:blipFill>
            </p:spPr>
            <p:txBody>
              <a:bodyPr/>
              <a:lstStyle/>
              <a:p>
                <a:r>
                  <a:rPr lang="en-US">
                    <a:noFill/>
                  </a:rPr>
                  <a:t> </a:t>
                </a:r>
              </a:p>
            </p:txBody>
          </p:sp>
        </mc:Fallback>
      </mc:AlternateContent>
    </p:spTree>
    <p:extLst>
      <p:ext uri="{BB962C8B-B14F-4D97-AF65-F5344CB8AC3E}">
        <p14:creationId xmlns:p14="http://schemas.microsoft.com/office/powerpoint/2010/main" val="109270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Gradient-based Optimization Methods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52</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1" name="Content Placeholder 2"/>
          <p:cNvSpPr txBox="1">
            <a:spLocks/>
          </p:cNvSpPr>
          <p:nvPr/>
        </p:nvSpPr>
        <p:spPr>
          <a:xfrm>
            <a:off x="-396552" y="1052736"/>
            <a:ext cx="9145389"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RMS Prop: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use a moving average of squared gradients to normalize the gradient. </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This normalization balances the step size  (momentum),  decreasing the step for large gradients to avoid exploding, and increasing the step for small gradients to avoid vanishing. </a:t>
            </a:r>
          </a:p>
          <a:p>
            <a:pPr marL="1143000" marR="0" lvl="2" indent="-22860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RMSprop</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uses an adaptive learning rate instead of treating the learning rate as a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hyperparameter</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This means that the learning rate changes over time.</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Adam:</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it is basically RMS Prop + Momentum - default choice in practice!</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Many other methods: </a:t>
            </a:r>
            <a:r>
              <a:rPr kumimoji="0" lang="en-US" sz="1600" b="0" i="0" u="none" strike="noStrike" kern="1200" cap="none" spc="0" normalizeH="0" baseline="0" noProof="0" dirty="0" err="1">
                <a:ln>
                  <a:noFill/>
                </a:ln>
                <a:solidFill>
                  <a:srgbClr val="0070C0"/>
                </a:solidFill>
                <a:effectLst/>
                <a:uLnTx/>
                <a:uFillTx/>
                <a:latin typeface="Arial" panose="020B0604020202020204" pitchFamily="34" charset="0"/>
                <a:cs typeface="Arial" panose="020B0604020202020204" pitchFamily="34" charset="0"/>
              </a:rPr>
              <a:t>AdaDelta</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err="1">
                <a:ln>
                  <a:noFill/>
                </a:ln>
                <a:solidFill>
                  <a:srgbClr val="0070C0"/>
                </a:solidFill>
                <a:effectLst/>
                <a:uLnTx/>
                <a:uFillTx/>
                <a:latin typeface="Arial" panose="020B0604020202020204" pitchFamily="34" charset="0"/>
                <a:cs typeface="Arial" panose="020B0604020202020204" pitchFamily="34" charset="0"/>
              </a:rPr>
              <a:t>AdaMax</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err="1">
                <a:ln>
                  <a:noFill/>
                </a:ln>
                <a:solidFill>
                  <a:srgbClr val="0070C0"/>
                </a:solidFill>
                <a:effectLst/>
                <a:uLnTx/>
                <a:uFillTx/>
                <a:latin typeface="Arial" panose="020B0604020202020204" pitchFamily="34" charset="0"/>
                <a:cs typeface="Arial" panose="020B0604020202020204" pitchFamily="34" charset="0"/>
              </a:rPr>
              <a:t>Nadam</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err="1">
                <a:ln>
                  <a:noFill/>
                </a:ln>
                <a:solidFill>
                  <a:srgbClr val="0070C0"/>
                </a:solidFill>
                <a:effectLst/>
                <a:uLnTx/>
                <a:uFillTx/>
                <a:latin typeface="Arial" panose="020B0604020202020204" pitchFamily="34" charset="0"/>
                <a:cs typeface="Arial" panose="020B0604020202020204" pitchFamily="34" charset="0"/>
              </a:rPr>
              <a:t>AMSGrad</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err="1">
                <a:ln>
                  <a:noFill/>
                </a:ln>
                <a:solidFill>
                  <a:srgbClr val="0070C0"/>
                </a:solidFill>
                <a:effectLst/>
                <a:uLnTx/>
                <a:uFillTx/>
                <a:latin typeface="Arial" panose="020B0604020202020204" pitchFamily="34" charset="0"/>
                <a:cs typeface="Arial" panose="020B0604020202020204" pitchFamily="34" charset="0"/>
              </a:rPr>
              <a:t>AdamW</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err="1">
                <a:ln>
                  <a:noFill/>
                </a:ln>
                <a:solidFill>
                  <a:srgbClr val="0070C0"/>
                </a:solidFill>
                <a:effectLst/>
                <a:uLnTx/>
                <a:uFillTx/>
                <a:latin typeface="Arial" panose="020B0604020202020204" pitchFamily="34" charset="0"/>
                <a:cs typeface="Arial" panose="020B0604020202020204" pitchFamily="34" charset="0"/>
              </a:rPr>
              <a:t>QHAdam</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err="1">
                <a:ln>
                  <a:noFill/>
                </a:ln>
                <a:solidFill>
                  <a:srgbClr val="0070C0"/>
                </a:solidFill>
                <a:effectLst/>
                <a:uLnTx/>
                <a:uFillTx/>
                <a:latin typeface="Arial" panose="020B0604020202020204" pitchFamily="34" charset="0"/>
                <a:cs typeface="Arial" panose="020B0604020202020204" pitchFamily="34" charset="0"/>
              </a:rPr>
              <a:t>AggMo</a:t>
            </a:r>
            <a:r>
              <a:rPr kumimoji="0" lang="en-US" sz="16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Learning rate decay over time</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341510" y="3977451"/>
            <a:ext cx="3456732" cy="2347163"/>
          </a:xfrm>
          <a:prstGeom prst="rect">
            <a:avLst/>
          </a:prstGeom>
        </p:spPr>
      </p:pic>
      <p:pic>
        <p:nvPicPr>
          <p:cNvPr id="5" name="Picture 4"/>
          <p:cNvPicPr>
            <a:picLocks noChangeAspect="1"/>
          </p:cNvPicPr>
          <p:nvPr/>
        </p:nvPicPr>
        <p:blipFill>
          <a:blip r:embed="rId4"/>
          <a:stretch>
            <a:fillRect/>
          </a:stretch>
        </p:blipFill>
        <p:spPr>
          <a:xfrm>
            <a:off x="7741096" y="5157192"/>
            <a:ext cx="1402905" cy="1094413"/>
          </a:xfrm>
          <a:prstGeom prst="rect">
            <a:avLst/>
          </a:prstGeom>
        </p:spPr>
      </p:pic>
      <p:pic>
        <p:nvPicPr>
          <p:cNvPr id="6" name="Picture 5"/>
          <p:cNvPicPr>
            <a:picLocks noChangeAspect="1"/>
          </p:cNvPicPr>
          <p:nvPr/>
        </p:nvPicPr>
        <p:blipFill>
          <a:blip r:embed="rId5"/>
          <a:stretch>
            <a:fillRect/>
          </a:stretch>
        </p:blipFill>
        <p:spPr>
          <a:xfrm>
            <a:off x="5206869" y="3732360"/>
            <a:ext cx="2534227" cy="2529139"/>
          </a:xfrm>
          <a:prstGeom prst="rect">
            <a:avLst/>
          </a:prstGeom>
        </p:spPr>
      </p:pic>
    </p:spTree>
    <p:extLst>
      <p:ext uri="{BB962C8B-B14F-4D97-AF65-F5344CB8AC3E}">
        <p14:creationId xmlns:p14="http://schemas.microsoft.com/office/powerpoint/2010/main" val="2828596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fontScale="85000" lnSpcReduction="10000"/>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Comparing Gradient-based Optimization Methods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53</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1" name="Content Placeholder 2"/>
          <p:cNvSpPr txBox="1">
            <a:spLocks/>
          </p:cNvSpPr>
          <p:nvPr/>
        </p:nvSpPr>
        <p:spPr>
          <a:xfrm>
            <a:off x="-1389" y="5661248"/>
            <a:ext cx="9145389"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Animation of 5 gradient descent methods on a surface:</a:t>
            </a:r>
          </a:p>
          <a:p>
            <a:pPr marL="457200" marR="0" lvl="1" indent="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500" b="1" i="0" u="none" strike="noStrike" kern="1200" cap="none" spc="0" normalizeH="0" baseline="0" noProof="0" dirty="0">
                <a:ln>
                  <a:noFill/>
                </a:ln>
                <a:solidFill>
                  <a:srgbClr val="66FFFF"/>
                </a:solidFill>
                <a:effectLst/>
                <a:uLnTx/>
                <a:uFillTx/>
                <a:latin typeface="Arial" panose="020B0604020202020204" pitchFamily="34" charset="0"/>
                <a:cs typeface="Arial" panose="020B0604020202020204" pitchFamily="34" charset="0"/>
              </a:rPr>
              <a:t>GD</a:t>
            </a:r>
            <a:r>
              <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(cyan), </a:t>
            </a:r>
            <a:r>
              <a:rPr kumimoji="0" lang="en-US" sz="1500" b="1" i="0" u="none" strike="noStrike" kern="1200" cap="none" spc="0" normalizeH="0" baseline="0" noProof="0" dirty="0">
                <a:ln>
                  <a:noFill/>
                </a:ln>
                <a:solidFill>
                  <a:srgbClr val="7030A0"/>
                </a:solidFill>
                <a:effectLst/>
                <a:uLnTx/>
                <a:uFillTx/>
                <a:latin typeface="Arial" panose="020B0604020202020204" pitchFamily="34" charset="0"/>
                <a:cs typeface="Arial" panose="020B0604020202020204" pitchFamily="34" charset="0"/>
              </a:rPr>
              <a:t>Momentum</a:t>
            </a:r>
            <a:r>
              <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(magenta), </a:t>
            </a:r>
            <a:r>
              <a:rPr kumimoji="0" lang="en-US" sz="15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AdaGrad</a:t>
            </a:r>
            <a:r>
              <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(white), </a:t>
            </a:r>
            <a:r>
              <a:rPr kumimoji="0" lang="en-US" sz="1500" b="1" i="0" u="none" strike="noStrike" kern="1200" cap="none" spc="0" normalizeH="0" baseline="0" noProof="0" dirty="0" err="1">
                <a:ln>
                  <a:noFill/>
                </a:ln>
                <a:solidFill>
                  <a:srgbClr val="00A44A"/>
                </a:solidFill>
                <a:effectLst/>
                <a:uLnTx/>
                <a:uFillTx/>
                <a:latin typeface="Arial" panose="020B0604020202020204" pitchFamily="34" charset="0"/>
                <a:cs typeface="Arial" panose="020B0604020202020204" pitchFamily="34" charset="0"/>
              </a:rPr>
              <a:t>RMSProp</a:t>
            </a:r>
            <a:r>
              <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(green), </a:t>
            </a:r>
            <a:r>
              <a:rPr kumimoji="0" lang="en-US" sz="1500" b="1" i="0" u="none" strike="noStrike" kern="1200" cap="none" spc="0" normalizeH="0" baseline="0" noProof="0" dirty="0">
                <a:ln>
                  <a:noFill/>
                </a:ln>
                <a:solidFill>
                  <a:srgbClr val="0065B0"/>
                </a:solidFill>
                <a:effectLst/>
                <a:uLnTx/>
                <a:uFillTx/>
                <a:latin typeface="Arial" panose="020B0604020202020204" pitchFamily="34" charset="0"/>
                <a:cs typeface="Arial" panose="020B0604020202020204" pitchFamily="34" charset="0"/>
              </a:rPr>
              <a:t>Adam</a:t>
            </a:r>
            <a:r>
              <a:rPr kumimoji="0" lang="en-US" sz="15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(blue)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093041"/>
            <a:ext cx="5857875" cy="4467039"/>
          </a:xfrm>
          <a:prstGeom prst="rect">
            <a:avLst/>
          </a:prstGeom>
        </p:spPr>
      </p:pic>
      <p:cxnSp>
        <p:nvCxnSpPr>
          <p:cNvPr id="7" name="Straight Arrow Connector 6"/>
          <p:cNvCxnSpPr/>
          <p:nvPr/>
        </p:nvCxnSpPr>
        <p:spPr bwMode="auto">
          <a:xfrm flipH="1" flipV="1">
            <a:off x="5652120" y="4221088"/>
            <a:ext cx="2160240" cy="864096"/>
          </a:xfrm>
          <a:prstGeom prst="straightConnector1">
            <a:avLst/>
          </a:prstGeom>
          <a:solidFill>
            <a:schemeClr val="accent1"/>
          </a:solidFill>
          <a:ln w="22225" cap="flat" cmpd="sng" algn="ctr">
            <a:solidFill>
              <a:srgbClr val="003300"/>
            </a:solidFill>
            <a:prstDash val="solid"/>
            <a:round/>
            <a:headEnd type="none" w="med" len="med"/>
            <a:tailEnd type="triangle"/>
          </a:ln>
          <a:effectLst/>
        </p:spPr>
      </p:cxnSp>
      <p:cxnSp>
        <p:nvCxnSpPr>
          <p:cNvPr id="13" name="Straight Arrow Connector 12"/>
          <p:cNvCxnSpPr/>
          <p:nvPr/>
        </p:nvCxnSpPr>
        <p:spPr bwMode="auto">
          <a:xfrm flipV="1">
            <a:off x="996827" y="3774460"/>
            <a:ext cx="2710333" cy="878676"/>
          </a:xfrm>
          <a:prstGeom prst="straightConnector1">
            <a:avLst/>
          </a:prstGeom>
          <a:solidFill>
            <a:schemeClr val="accent1"/>
          </a:solidFill>
          <a:ln w="22225" cap="flat" cmpd="sng" algn="ctr">
            <a:solidFill>
              <a:srgbClr val="003300"/>
            </a:solidFill>
            <a:prstDash val="solid"/>
            <a:round/>
            <a:headEnd type="none" w="med" len="med"/>
            <a:tailEnd type="triangle"/>
          </a:ln>
          <a:effectLst/>
        </p:spPr>
      </p:cxnSp>
      <p:sp>
        <p:nvSpPr>
          <p:cNvPr id="9" name="TextBox 8"/>
          <p:cNvSpPr txBox="1"/>
          <p:nvPr/>
        </p:nvSpPr>
        <p:spPr>
          <a:xfrm>
            <a:off x="290207" y="4633391"/>
            <a:ext cx="152026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Global minimum</a:t>
            </a:r>
          </a:p>
        </p:txBody>
      </p:sp>
      <p:sp>
        <p:nvSpPr>
          <p:cNvPr id="17" name="TextBox 16"/>
          <p:cNvSpPr txBox="1"/>
          <p:nvPr/>
        </p:nvSpPr>
        <p:spPr>
          <a:xfrm>
            <a:off x="7812359" y="4967231"/>
            <a:ext cx="1466131"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cs typeface="Arial" panose="020B0604020202020204" pitchFamily="34" charset="0"/>
              </a:rPr>
              <a:t>Local minimum</a:t>
            </a:r>
          </a:p>
        </p:txBody>
      </p:sp>
      <p:sp>
        <p:nvSpPr>
          <p:cNvPr id="19" name="TextBox 18"/>
          <p:cNvSpPr txBox="1"/>
          <p:nvPr/>
        </p:nvSpPr>
        <p:spPr>
          <a:xfrm>
            <a:off x="8244035" y="6128872"/>
            <a:ext cx="1152501" cy="21544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cs typeface="Arial" panose="020B0604020202020204" pitchFamily="34" charset="0"/>
              </a:rPr>
              <a:t>Credit: Lili Jiang</a:t>
            </a:r>
          </a:p>
        </p:txBody>
      </p:sp>
    </p:spTree>
    <p:extLst>
      <p:ext uri="{BB962C8B-B14F-4D97-AF65-F5344CB8AC3E}">
        <p14:creationId xmlns:p14="http://schemas.microsoft.com/office/powerpoint/2010/main" val="2338852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Learning process dynamics</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54</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1" name="Content Placeholder 2"/>
          <p:cNvSpPr txBox="1">
            <a:spLocks/>
          </p:cNvSpPr>
          <p:nvPr/>
        </p:nvSpPr>
        <p:spPr>
          <a:xfrm>
            <a:off x="-396553" y="4653136"/>
            <a:ext cx="4828680"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Contours of a loss surface and time evolution of different optimization algorithms.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Adagrad</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Adadelta</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RMSprop</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almost immediately head off in the right direction and converge similarly fast,</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Momentum and NAG are led off-track and make optimization look like a ball rolling down the hill (overshooting).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766" y="1124744"/>
            <a:ext cx="4474730" cy="3464307"/>
          </a:xfrm>
          <a:prstGeom prst="rect">
            <a:avLst/>
          </a:prstGeom>
        </p:spPr>
      </p:pic>
      <p:sp>
        <p:nvSpPr>
          <p:cNvPr id="15" name="Content Placeholder 2"/>
          <p:cNvSpPr txBox="1">
            <a:spLocks/>
          </p:cNvSpPr>
          <p:nvPr/>
        </p:nvSpPr>
        <p:spPr>
          <a:xfrm>
            <a:off x="4139952" y="4869160"/>
            <a:ext cx="4896544"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Visualization of a saddle point, where the curvature along different dimensions has different signs.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SGD, Momentum, and NAG have a very hard time breaking symmetry (SGD gets stuck on the top). </a:t>
            </a:r>
          </a:p>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3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Adagrad</a:t>
            </a:r>
            <a:r>
              <a:rPr kumimoji="0" lang="en-US" sz="13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3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RMSprop</a:t>
            </a:r>
            <a:r>
              <a:rPr kumimoji="0" lang="en-US" sz="13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a:t>
            </a:r>
            <a:r>
              <a:rPr kumimoji="0" lang="en-US" sz="13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Adadelta</a:t>
            </a:r>
            <a:r>
              <a:rPr kumimoji="0" lang="en-US" sz="13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quickly head down the negative slope.</a:t>
            </a:r>
          </a:p>
        </p:txBody>
      </p:sp>
      <p:sp>
        <p:nvSpPr>
          <p:cNvPr id="8" name="TextBox 7"/>
          <p:cNvSpPr txBox="1"/>
          <p:nvPr/>
        </p:nvSpPr>
        <p:spPr>
          <a:xfrm>
            <a:off x="-11084" y="6093296"/>
            <a:ext cx="1871538" cy="20005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lumMod val="65000"/>
                  </a:srgbClr>
                </a:solidFill>
                <a:effectLst/>
                <a:uLnTx/>
                <a:uFillTx/>
                <a:cs typeface="Arial" panose="020B0604020202020204" pitchFamily="34" charset="0"/>
              </a:rPr>
              <a:t>Credit: Alec Radford.&amp; cs231n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196752"/>
            <a:ext cx="4252615" cy="3292347"/>
          </a:xfrm>
          <a:prstGeom prst="rect">
            <a:avLst/>
          </a:prstGeom>
        </p:spPr>
      </p:pic>
    </p:spTree>
    <p:extLst>
      <p:ext uri="{BB962C8B-B14F-4D97-AF65-F5344CB8AC3E}">
        <p14:creationId xmlns:p14="http://schemas.microsoft.com/office/powerpoint/2010/main" val="956096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Arial" panose="020B0604020202020204" pitchFamily="34" charset="0"/>
                <a:cs typeface="Arial" panose="020B0604020202020204" pitchFamily="34" charset="0"/>
              </a:rPr>
              <a:t>Statistical Learning Setting</a:t>
            </a:r>
          </a:p>
        </p:txBody>
      </p:sp>
      <p:sp>
        <p:nvSpPr>
          <p:cNvPr id="12" name="Date Placeholder 3"/>
          <p:cNvSpPr>
            <a:spLocks noGrp="1"/>
          </p:cNvSpPr>
          <p:nvPr>
            <p:ph type="dt" sz="quarter" idx="10"/>
          </p:nvPr>
        </p:nvSpPr>
        <p:spPr>
          <a:xfrm>
            <a:off x="2124075" y="6524625"/>
            <a:ext cx="1079500" cy="19685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5" name="Slide Number Placeholder 5"/>
          <p:cNvSpPr>
            <a:spLocks noGrp="1"/>
          </p:cNvSpPr>
          <p:nvPr>
            <p:ph type="sldNum" sz="quarter" idx="12"/>
          </p:nvPr>
        </p:nvSpPr>
        <p:spPr>
          <a:xfrm>
            <a:off x="5867400" y="6524625"/>
            <a:ext cx="719138" cy="196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6"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180529" y="1124744"/>
                <a:ext cx="7920881"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ts val="1200"/>
                  </a:spcBef>
                  <a:spcAft>
                    <a:spcPct val="0"/>
                  </a:spcAft>
                  <a:buClr>
                    <a:srgbClr val="0099CC"/>
                  </a:buClr>
                  <a:buSzTx/>
                  <a:buFont typeface="Wingdings" panose="05000000000000000000" pitchFamily="2" charset="2"/>
                  <a:buChar char="§"/>
                  <a:tabLst/>
                  <a:defRPr/>
                </a:pP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𝒳</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 domain set (input space)</a:t>
                </a:r>
              </a:p>
              <a:p>
                <a:pPr marL="742950" marR="0" lvl="1" indent="-285750" algn="l" defTabSz="914400" rtl="0" eaLnBrk="0" fontAlgn="base" latinLnBrk="0" hangingPunct="0">
                  <a:lnSpc>
                    <a:spcPct val="100000"/>
                  </a:lnSpc>
                  <a:spcBef>
                    <a:spcPts val="1200"/>
                  </a:spcBef>
                  <a:spcAft>
                    <a:spcPct val="0"/>
                  </a:spcAft>
                  <a:buClr>
                    <a:srgbClr val="0099CC"/>
                  </a:buClr>
                  <a:buSzTx/>
                  <a:buFont typeface="Wingdings" panose="05000000000000000000" pitchFamily="2" charset="2"/>
                  <a:buChar char="§"/>
                  <a:tabLst/>
                  <a:defRPr/>
                </a:pP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𝒴</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 label set (output space)</a:t>
                </a:r>
              </a:p>
              <a:p>
                <a:pPr marL="742950" marR="0" lvl="1" indent="-285750" algn="l" defTabSz="914400" rtl="0" eaLnBrk="0" fontAlgn="base" latinLnBrk="0" hangingPunct="0">
                  <a:lnSpc>
                    <a:spcPct val="100000"/>
                  </a:lnSpc>
                  <a:spcBef>
                    <a:spcPts val="1200"/>
                  </a:spcBef>
                  <a:spcAft>
                    <a:spcPct val="0"/>
                  </a:spcAft>
                  <a:buClr>
                    <a:srgbClr val="0099CC"/>
                  </a:buClr>
                  <a:buSzTx/>
                  <a:buFont typeface="Wingdings" panose="05000000000000000000" pitchFamily="2" charset="2"/>
                  <a:buChar char="§"/>
                  <a:tabLst/>
                  <a:defRPr/>
                </a:pP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𝑛</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 number of training examples</a:t>
                </a:r>
              </a:p>
              <a:p>
                <a:pPr marL="742950" marR="0" lvl="1" indent="-285750" algn="l" defTabSz="914400" rtl="0" eaLnBrk="0" fontAlgn="base" latinLnBrk="0" hangingPunct="0">
                  <a:lnSpc>
                    <a:spcPct val="100000"/>
                  </a:lnSpc>
                  <a:spcBef>
                    <a:spcPts val="1200"/>
                  </a:spcBef>
                  <a:spcAft>
                    <a:spcPct val="0"/>
                  </a:spcAft>
                  <a:buClr>
                    <a:srgbClr val="0099CC"/>
                  </a:buClr>
                  <a:buSzTx/>
                  <a:buFont typeface="Wingdings" panose="05000000000000000000" pitchFamily="2" charset="2"/>
                  <a:buChar char="§"/>
                  <a:tabLst/>
                  <a:defRPr/>
                </a:pP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𝒟</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 distribution over the data, i.e., </a:t>
                </a:r>
                <a14:m>
                  <m:oMath xmlns:m="http://schemas.openxmlformats.org/officeDocument/2006/math">
                    <m:d>
                      <m:dPr>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𝑖</m:t>
                            </m:r>
                          </m:sub>
                        </m:sSub>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𝑦</m:t>
                            </m:r>
                          </m:e>
                          <m: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𝑖</m:t>
                            </m:r>
                          </m:sub>
                        </m:sSub>
                      </m:e>
                    </m:d>
                    <m:r>
                      <a:rPr kumimoji="0" lang="en-US" sz="16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 ~ </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𝒟</m:t>
                    </m:r>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ts val="12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Data: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𝑆</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m:t>
                    </m:r>
                    <m:d>
                      <m:d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1</m:t>
                            </m:r>
                          </m:sub>
                        </m:s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𝑦</m:t>
                            </m:r>
                          </m:e>
                          <m:sub>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1</m:t>
                            </m:r>
                          </m:sub>
                        </m:sSub>
                      </m:e>
                    </m:d>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d>
                      <m:d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2</m:t>
                            </m:r>
                          </m:sub>
                        </m:s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𝑦</m:t>
                            </m:r>
                          </m:e>
                          <m:sub>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2</m:t>
                            </m:r>
                          </m:sub>
                        </m:sSub>
                      </m:e>
                    </m:d>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d>
                      <m:d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𝑛</m:t>
                            </m:r>
                          </m:sub>
                        </m:s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𝑦</m:t>
                            </m:r>
                          </m:e>
                          <m:sub>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𝑛</m:t>
                            </m:r>
                          </m:sub>
                        </m:sSub>
                      </m:e>
                    </m:d>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 </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training set where </a:t>
                </a:r>
                <a14:m>
                  <m:oMath xmlns:m="http://schemas.openxmlformats.org/officeDocument/2006/math">
                    <m:d>
                      <m:d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𝑖</m:t>
                            </m:r>
                          </m:sub>
                        </m:s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𝑦</m:t>
                            </m:r>
                          </m:e>
                          <m: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𝑖</m:t>
                            </m:r>
                          </m:sub>
                        </m:sSub>
                      </m:e>
                    </m:d>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𝒳</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𝒴</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i.i.d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from distribution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𝒟</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a:p>
                <a:pPr marL="742950" marR="0" lvl="1" indent="-285750" algn="l" defTabSz="914400" rtl="0" eaLnBrk="0" fontAlgn="base" latinLnBrk="0" hangingPunct="0">
                  <a:lnSpc>
                    <a:spcPct val="100000"/>
                  </a:lnSpc>
                  <a:spcBef>
                    <a:spcPts val="12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Loss function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ℓ(</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𝑦</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h</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ts val="1200"/>
                  </a:spcBef>
                  <a:spcAft>
                    <a:spcPct val="0"/>
                  </a:spcAft>
                  <a:buClr>
                    <a:srgbClr val="0099CC"/>
                  </a:buClr>
                  <a:buSzTx/>
                  <a:buFont typeface="Wingdings" panose="05000000000000000000" pitchFamily="2" charset="2"/>
                  <a:buChar char="§"/>
                  <a:tabLst/>
                  <a:defRPr/>
                </a:pP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ℋ</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 Hypothesis class (class of possible models we can learn) </a:t>
                </a:r>
              </a:p>
              <a:p>
                <a:pPr marL="742950" marR="0" lvl="1" indent="-285750" algn="l" defTabSz="914400" rtl="0" eaLnBrk="0" fontAlgn="base" latinLnBrk="0" hangingPunct="0">
                  <a:lnSpc>
                    <a:spcPct val="100000"/>
                  </a:lnSpc>
                  <a:spcBef>
                    <a:spcPts val="1200"/>
                  </a:spcBef>
                  <a:spcAft>
                    <a:spcPct val="0"/>
                  </a:spcAft>
                  <a:buClr>
                    <a:srgbClr val="0099CC"/>
                  </a:buClr>
                  <a:buSzTx/>
                  <a:buFont typeface="Wingdings" panose="05000000000000000000" pitchFamily="2" charset="2"/>
                  <a:buChar char="§"/>
                  <a:tabLst/>
                  <a:defRPr/>
                </a:pP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ℋ</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d>
                      <m:dPr>
                        <m:begChr m:val="{"/>
                        <m:endChr m:val="}"/>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h</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𝒳</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𝒴</m:t>
                        </m:r>
                      </m:e>
                    </m:d>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ℋ</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is a subset of all possible functions that map from input space to output space. Choosing this subset (hypothesis class),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ℋ</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introduce inductive bias</a:t>
                </a:r>
              </a:p>
              <a:p>
                <a:pPr marL="742950" marR="0" lvl="1" indent="-285750" algn="l" defTabSz="914400" rtl="0" eaLnBrk="0" fontAlgn="base" latinLnBrk="0" hangingPunct="0">
                  <a:lnSpc>
                    <a:spcPct val="100000"/>
                  </a:lnSpc>
                  <a:spcBef>
                    <a:spcPts val="1200"/>
                  </a:spcBef>
                  <a:spcAft>
                    <a:spcPct val="0"/>
                  </a:spcAft>
                  <a:buClr>
                    <a:srgbClr val="0099CC"/>
                  </a:buClr>
                  <a:buSzTx/>
                  <a:buFont typeface="Wingdings" panose="05000000000000000000" pitchFamily="2" charset="2"/>
                  <a:buChar char="§"/>
                  <a:tabLst/>
                  <a:defRPr/>
                </a:pPr>
                <a:r>
                  <a:rPr kumimoji="0" lang="en-US" sz="1600" b="0" i="1"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Example: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binary classification on a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rPr>
                      <m:t>𝑑</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dimensional real-valued dataset, we have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ctrlPr>
                      </m:dPr>
                      <m:e>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𝑖</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acc>
                          <m:accPr>
                            <m:chr m:val="̂"/>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acc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𝑦</m:t>
                            </m:r>
                          </m:e>
                        </m:acc>
                      </m:e>
                      <m: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𝑖</m:t>
                        </m:r>
                      </m:sub>
                    </m:sSub>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where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ℋ</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𝑖</m:t>
                        </m:r>
                      </m:sub>
                    </m:sSub>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ℝ</m:t>
                        </m:r>
                      </m:e>
                      <m:sup>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𝑑</m:t>
                        </m:r>
                      </m:sup>
                    </m:sSup>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𝒳</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ctrlPr>
                      </m:sSubPr>
                      <m:e>
                        <m:acc>
                          <m:accPr>
                            <m:chr m:val="̂"/>
                            <m:ctrlP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ctrlPr>
                          </m:accPr>
                          <m:e>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𝑦</m:t>
                            </m:r>
                          </m:e>
                        </m:acc>
                      </m:e>
                      <m: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𝑖</m:t>
                        </m:r>
                      </m:sub>
                    </m:sSub>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{0,1}</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𝒴</m:t>
                    </m:r>
                  </m:oMath>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ts val="1200"/>
                  </a:spcBef>
                  <a:spcAft>
                    <a:spcPct val="0"/>
                  </a:spcAft>
                  <a:buClr>
                    <a:srgbClr val="0099CC"/>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Goal:</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14:m>
                  <m:oMath xmlns:m="http://schemas.openxmlformats.org/officeDocument/2006/math">
                    <m:func>
                      <m:func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funcPr>
                      <m:fName>
                        <m:limLow>
                          <m:limLow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limLow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rPr>
                              <m:t>min</m:t>
                            </m:r>
                          </m:e>
                          <m:li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h</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ℋ</m:t>
                            </m:r>
                          </m:lim>
                        </m:limLow>
                      </m:fName>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𝔼</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𝑦</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𝒟</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𝑦</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𝑥</m:t>
                                </m:r>
                              </m:e>
                            </m:d>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e>
                    </m:func>
                  </m:oMath>
                </a14:m>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180529" y="1124744"/>
                <a:ext cx="7920881" cy="648072"/>
              </a:xfrm>
              <a:prstGeom prst="rect">
                <a:avLst/>
              </a:prstGeom>
              <a:blipFill>
                <a:blip r:embed="rId3"/>
                <a:stretch>
                  <a:fillRect t="-2830" r="-308" b="-678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5292080" y="1124744"/>
                <a:ext cx="3787008" cy="1569660"/>
              </a:xfrm>
              <a:prstGeom prst="rect">
                <a:avLst/>
              </a:prstGeom>
              <a:solidFill>
                <a:srgbClr val="F2CCD5"/>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ℋ</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vector space of prediction functions</a:t>
                </a:r>
              </a:p>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cs typeface="Gill Sans Light"/>
                      </a:rPr>
                      <m:t>h</m:t>
                    </m:r>
                  </m:oMath>
                </a14:m>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 can be: </a:t>
                </a:r>
              </a:p>
              <a:p>
                <a:pPr marL="541338" marR="0" lvl="0" indent="-285750" algn="l" defTabSz="914400" rtl="0" eaLnBrk="0" fontAlgn="base" latinLnBrk="0" hangingPunct="0">
                  <a:lnSpc>
                    <a:spcPct val="100000"/>
                  </a:lnSpc>
                  <a:spcBef>
                    <a:spcPct val="0"/>
                  </a:spcBef>
                  <a:spcAft>
                    <a:spcPct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separating </a:t>
                </a:r>
                <a:r>
                  <a:rPr kumimoji="0" lang="en-US" sz="1600" b="0" i="0" u="none" strike="noStrike" kern="1200" cap="none" spc="0" normalizeH="0" baseline="0" noProof="0" dirty="0" err="1">
                    <a:ln>
                      <a:noFill/>
                    </a:ln>
                    <a:solidFill>
                      <a:srgbClr val="000000"/>
                    </a:solidFill>
                    <a:effectLst/>
                    <a:uLnTx/>
                    <a:uFillTx/>
                    <a:cs typeface="Arial" panose="020B0604020202020204" pitchFamily="34" charset="0"/>
                  </a:rPr>
                  <a:t>hyperplanes</a:t>
                </a:r>
                <a:endParaRPr kumimoji="0" lang="en-US" sz="1600" b="0" i="0" u="none" strike="noStrike" kern="1200" cap="none" spc="0" normalizeH="0" baseline="0" noProof="0" dirty="0">
                  <a:ln>
                    <a:noFill/>
                  </a:ln>
                  <a:solidFill>
                    <a:srgbClr val="000000"/>
                  </a:solidFill>
                  <a:effectLst/>
                  <a:uLnTx/>
                  <a:uFillTx/>
                  <a:cs typeface="Arial" panose="020B0604020202020204" pitchFamily="34" charset="0"/>
                </a:endParaRPr>
              </a:p>
              <a:p>
                <a:pPr marL="541338" marR="0" lvl="0" indent="-285750" algn="l" defTabSz="914400" rtl="0" eaLnBrk="0" fontAlgn="base" latinLnBrk="0" hangingPunct="0">
                  <a:lnSpc>
                    <a:spcPct val="100000"/>
                  </a:lnSpc>
                  <a:spcBef>
                    <a:spcPct val="0"/>
                  </a:spcBef>
                  <a:spcAft>
                    <a:spcPct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NNs of depth-D (depth of network)</a:t>
                </a:r>
              </a:p>
              <a:p>
                <a:pPr marL="541338" marR="0" lvl="0" indent="-285750" algn="l" defTabSz="914400" rtl="0" eaLnBrk="0" fontAlgn="base" latinLnBrk="0" hangingPunct="0">
                  <a:lnSpc>
                    <a:spcPct val="100000"/>
                  </a:lnSpc>
                  <a:spcBef>
                    <a:spcPct val="0"/>
                  </a:spcBef>
                  <a:spcAft>
                    <a:spcPct val="0"/>
                  </a:spcAft>
                  <a:buClrTx/>
                  <a:buSzTx/>
                  <a:buFont typeface="Arial"/>
                  <a:buChar char="•"/>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a:t>
                </a:r>
              </a:p>
            </p:txBody>
          </p:sp>
        </mc:Choice>
        <mc:Fallback xmlns="">
          <p:sp>
            <p:nvSpPr>
              <p:cNvPr id="20" name="Rectangle 19"/>
              <p:cNvSpPr>
                <a:spLocks noRot="1" noChangeAspect="1" noMove="1" noResize="1" noEditPoints="1" noAdjustHandles="1" noChangeArrowheads="1" noChangeShapeType="1" noTextEdit="1"/>
              </p:cNvSpPr>
              <p:nvPr/>
            </p:nvSpPr>
            <p:spPr>
              <a:xfrm>
                <a:off x="5292080" y="1124744"/>
                <a:ext cx="3787008" cy="1569660"/>
              </a:xfrm>
              <a:prstGeom prst="rect">
                <a:avLst/>
              </a:prstGeom>
              <a:blipFill>
                <a:blip r:embed="rId4"/>
                <a:stretch>
                  <a:fillRect t="-1167" b="-4280"/>
                </a:stretch>
              </a:blipFill>
            </p:spPr>
            <p:txBody>
              <a:bodyPr/>
              <a:lstStyle/>
              <a:p>
                <a:r>
                  <a:rPr lang="en-US">
                    <a:noFill/>
                  </a:rPr>
                  <a:t> </a:t>
                </a:r>
              </a:p>
            </p:txBody>
          </p:sp>
        </mc:Fallback>
      </mc:AlternateContent>
    </p:spTree>
    <p:extLst>
      <p:ext uri="{BB962C8B-B14F-4D97-AF65-F5344CB8AC3E}">
        <p14:creationId xmlns:p14="http://schemas.microsoft.com/office/powerpoint/2010/main" val="3108170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79512" y="216694"/>
            <a:ext cx="8569325" cy="647700"/>
          </a:xfrm>
          <a:prstGeom prst="rect">
            <a:avLst/>
          </a:prstGeom>
        </p:spPr>
        <p:txBody>
          <a:bodyPr>
            <a:normAutofit/>
          </a:bodyPr>
          <a:lstStyle>
            <a:lvl1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2pPr>
            <a:lvl3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3pPr>
            <a:lvl4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4pPr>
            <a:lvl5pPr algn="l" rtl="0" eaLnBrk="0" fontAlgn="base" hangingPunct="0">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5pPr>
            <a:lvl6pPr marL="4572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6pPr>
            <a:lvl7pPr marL="9144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7pPr>
            <a:lvl8pPr marL="13716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8pPr>
            <a:lvl9pPr marL="1828800" algn="l" rtl="0" fontAlgn="base">
              <a:spcBef>
                <a:spcPct val="0"/>
              </a:spcBef>
              <a:spcAft>
                <a:spcPct val="0"/>
              </a:spcAft>
              <a:defRPr sz="3200" b="1">
                <a:solidFill>
                  <a:srgbClr val="0099CC"/>
                </a:solidFill>
                <a:effectLst>
                  <a:outerShdw blurRad="38100" dist="38100" dir="2700000" algn="tl">
                    <a:srgbClr val="C0C0C0"/>
                  </a:outerShdw>
                </a:effectLst>
                <a:latin typeface="Eurostile LT Std"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0099CC"/>
                </a:solidFill>
                <a:effectLst>
                  <a:outerShdw blurRad="38100" dist="38100" dir="2700000" algn="tl">
                    <a:srgbClr val="C0C0C0"/>
                  </a:outerShdw>
                </a:effectLst>
                <a:uLnTx/>
                <a:uFillTx/>
                <a:latin typeface="Arial" panose="020B0604020202020204" pitchFamily="34" charset="0"/>
                <a:cs typeface="Arial" panose="020B0604020202020204" pitchFamily="34" charset="0"/>
              </a:rPr>
              <a:t>Goal of Training</a:t>
            </a:r>
          </a:p>
        </p:txBody>
      </p:sp>
      <p:sp>
        <p:nvSpPr>
          <p:cNvPr id="16"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61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8" name="Espace réservé du pied de page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p:sp>
        <p:nvSpPr>
          <p:cNvPr id="19" name="Content Placeholder 2"/>
          <p:cNvSpPr txBox="1">
            <a:spLocks/>
          </p:cNvSpPr>
          <p:nvPr/>
        </p:nvSpPr>
        <p:spPr>
          <a:xfrm>
            <a:off x="-180528" y="1124744"/>
            <a:ext cx="9216652"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Eurostile LT Std"/>
              <a:ea typeface="+mn-ea"/>
              <a:cs typeface="+mn-cs"/>
            </a:endParaRPr>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468560" y="1052736"/>
                <a:ext cx="9865096"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Train a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model</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prediction function </a:t>
                </a:r>
                <a14:m>
                  <m:oMath xmlns:m="http://schemas.openxmlformats.org/officeDocument/2006/math">
                    <m:r>
                      <a:rPr kumimoji="0" lang="en-US" sz="16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h</m:t>
                    </m:r>
                  </m:oMath>
                </a14:m>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Symbol" panose="05050102010706020507" pitchFamily="18" charset="2"/>
                  </a:rPr>
                  <a:t> </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that performs well on unseen data.</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468560" y="1052736"/>
                <a:ext cx="9865096" cy="648072"/>
              </a:xfrm>
              <a:prstGeom prst="rect">
                <a:avLst/>
              </a:prstGeom>
              <a:blipFill>
                <a:blip r:embed="rId3"/>
                <a:stretch>
                  <a:fillRect t="-2830"/>
                </a:stretch>
              </a:blipFill>
            </p:spPr>
            <p:txBody>
              <a:bodyPr/>
              <a:lstStyle/>
              <a:p>
                <a:r>
                  <a:rPr lang="en-US">
                    <a:noFill/>
                  </a:rPr>
                  <a:t> </a:t>
                </a:r>
              </a:p>
            </p:txBody>
          </p:sp>
        </mc:Fallback>
      </mc:AlternateContent>
      <p:pic>
        <p:nvPicPr>
          <p:cNvPr id="25" name="Picture 24" descr="02-11.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36274" y="1893431"/>
            <a:ext cx="512129" cy="449243"/>
          </a:xfrm>
          <a:prstGeom prst="rect">
            <a:avLst/>
          </a:prstGeom>
        </p:spPr>
      </p:pic>
      <p:pic>
        <p:nvPicPr>
          <p:cNvPr id="26" name="Picture 25" descr="1412613364603_wps_17_SANTA_MONICA_CA_AUGUST_04.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09122" y="1606508"/>
            <a:ext cx="424867" cy="397009"/>
          </a:xfrm>
          <a:prstGeom prst="rect">
            <a:avLst/>
          </a:prstGeom>
        </p:spPr>
      </p:pic>
      <p:pic>
        <p:nvPicPr>
          <p:cNvPr id="27" name="Picture 26" descr="sf-cat.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36274" y="2568910"/>
            <a:ext cx="420008" cy="305574"/>
          </a:xfrm>
          <a:prstGeom prst="rect">
            <a:avLst/>
          </a:prstGeom>
        </p:spPr>
      </p:pic>
      <p:pic>
        <p:nvPicPr>
          <p:cNvPr id="29" name="Picture 2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H="1">
            <a:off x="3803128" y="1525699"/>
            <a:ext cx="598511" cy="460786"/>
          </a:xfrm>
          <a:prstGeom prst="rect">
            <a:avLst/>
          </a:prstGeom>
        </p:spPr>
      </p:pic>
      <p:pic>
        <p:nvPicPr>
          <p:cNvPr id="30" name="Picture 29" descr="716974.jp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38640" y="2223617"/>
            <a:ext cx="435354" cy="394872"/>
          </a:xfrm>
          <a:prstGeom prst="rect">
            <a:avLst/>
          </a:prstGeom>
        </p:spPr>
      </p:pic>
      <p:pic>
        <p:nvPicPr>
          <p:cNvPr id="31" name="Picture 30" descr="yFEyUdBQw9.jpg"/>
          <p:cNvPicPr>
            <a:picLocks noChangeAspect="1"/>
          </p:cNvPicPr>
          <p:nvPr/>
        </p:nvPicPr>
        <p:blipFill rotWithShape="1">
          <a:blip r:embed="rId9" cstate="print">
            <a:extLst>
              <a:ext uri="{28A0092B-C50C-407E-A947-70E740481C1C}">
                <a14:useLocalDpi xmlns:a14="http://schemas.microsoft.com/office/drawing/2010/main"/>
              </a:ext>
            </a:extLst>
          </a:blip>
          <a:srcRect t="-13248"/>
          <a:stretch/>
        </p:blipFill>
        <p:spPr>
          <a:xfrm>
            <a:off x="3781185" y="2091936"/>
            <a:ext cx="536849" cy="701440"/>
          </a:xfrm>
          <a:prstGeom prst="rect">
            <a:avLst/>
          </a:prstGeom>
        </p:spPr>
      </p:pic>
      <p:pic>
        <p:nvPicPr>
          <p:cNvPr id="32" name="Picture 31"/>
          <p:cNvPicPr>
            <a:picLocks noChangeAspect="1"/>
          </p:cNvPicPr>
          <p:nvPr/>
        </p:nvPicPr>
        <p:blipFill rotWithShape="1">
          <a:blip r:embed="rId10" cstate="print">
            <a:extLst>
              <a:ext uri="{28A0092B-C50C-407E-A947-70E740481C1C}">
                <a14:useLocalDpi xmlns:a14="http://schemas.microsoft.com/office/drawing/2010/main"/>
              </a:ext>
            </a:extLst>
          </a:blip>
          <a:srcRect b="-1125"/>
          <a:stretch/>
        </p:blipFill>
        <p:spPr>
          <a:xfrm>
            <a:off x="4763410" y="3007195"/>
            <a:ext cx="499749" cy="483396"/>
          </a:xfrm>
          <a:prstGeom prst="rect">
            <a:avLst/>
          </a:prstGeom>
        </p:spPr>
      </p:pic>
      <p:pic>
        <p:nvPicPr>
          <p:cNvPr id="33" name="Picture 3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573739" y="3099475"/>
            <a:ext cx="564902" cy="489274"/>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686379" y="2091936"/>
            <a:ext cx="641868" cy="430403"/>
          </a:xfrm>
          <a:prstGeom prst="rect">
            <a:avLst/>
          </a:prstGeom>
        </p:spPr>
      </p:pic>
      <p:cxnSp>
        <p:nvCxnSpPr>
          <p:cNvPr id="35" name="Straight Connector 34"/>
          <p:cNvCxnSpPr/>
          <p:nvPr/>
        </p:nvCxnSpPr>
        <p:spPr>
          <a:xfrm flipV="1">
            <a:off x="2348434" y="1484784"/>
            <a:ext cx="3303686" cy="1848042"/>
          </a:xfrm>
          <a:prstGeom prst="line">
            <a:avLst/>
          </a:prstGeom>
          <a:ln w="50800" cmpd="sng">
            <a:solidFill>
              <a:srgbClr val="990000"/>
            </a:solidFill>
          </a:ln>
        </p:spPr>
        <p:style>
          <a:lnRef idx="3">
            <a:schemeClr val="dk1"/>
          </a:lnRef>
          <a:fillRef idx="0">
            <a:schemeClr val="dk1"/>
          </a:fillRef>
          <a:effectRef idx="2">
            <a:schemeClr val="dk1"/>
          </a:effectRef>
          <a:fontRef idx="minor">
            <a:schemeClr val="tx1"/>
          </a:fontRef>
        </p:style>
      </p:cxnSp>
      <p:sp>
        <p:nvSpPr>
          <p:cNvPr id="37" name="Rectangle 36"/>
          <p:cNvSpPr/>
          <p:nvPr/>
        </p:nvSpPr>
        <p:spPr>
          <a:xfrm>
            <a:off x="6226969" y="2298100"/>
            <a:ext cx="2301114" cy="36558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Our trained predictor</a:t>
            </a:r>
          </a:p>
        </p:txBody>
      </p:sp>
      <p:sp>
        <p:nvSpPr>
          <p:cNvPr id="38" name="Freeform 37"/>
          <p:cNvSpPr/>
          <p:nvPr/>
        </p:nvSpPr>
        <p:spPr>
          <a:xfrm rot="1011926">
            <a:off x="5674261" y="1625551"/>
            <a:ext cx="1761377" cy="376124"/>
          </a:xfrm>
          <a:custGeom>
            <a:avLst/>
            <a:gdLst>
              <a:gd name="connsiteX0" fmla="*/ 2140747 w 2140747"/>
              <a:gd name="connsiteY0" fmla="*/ 373617 h 373617"/>
              <a:gd name="connsiteX1" fmla="*/ 1728309 w 2140747"/>
              <a:gd name="connsiteY1" fmla="*/ 482 h 373617"/>
              <a:gd name="connsiteX2" fmla="*/ 0 w 2140747"/>
              <a:gd name="connsiteY2" fmla="*/ 295062 h 373617"/>
            </a:gdLst>
            <a:ahLst/>
            <a:cxnLst>
              <a:cxn ang="0">
                <a:pos x="connsiteX0" y="connsiteY0"/>
              </a:cxn>
              <a:cxn ang="0">
                <a:pos x="connsiteX1" y="connsiteY1"/>
              </a:cxn>
              <a:cxn ang="0">
                <a:pos x="connsiteX2" y="connsiteY2"/>
              </a:cxn>
            </a:cxnLst>
            <a:rect l="l" t="t" r="r" b="b"/>
            <a:pathLst>
              <a:path w="2140747" h="373617">
                <a:moveTo>
                  <a:pt x="2140747" y="373617"/>
                </a:moveTo>
                <a:cubicBezTo>
                  <a:pt x="2112923" y="193595"/>
                  <a:pt x="2085100" y="13574"/>
                  <a:pt x="1728309" y="482"/>
                </a:cubicBezTo>
                <a:cubicBezTo>
                  <a:pt x="1371518" y="-12610"/>
                  <a:pt x="290234" y="244874"/>
                  <a:pt x="0" y="295062"/>
                </a:cubicBezTo>
              </a:path>
            </a:pathLst>
          </a:custGeom>
          <a:noFill/>
          <a:ln w="38100" cmpd="sng">
            <a:solidFill>
              <a:srgbClr val="0070C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Eurostile LT Std"/>
              <a:ea typeface="+mn-ea"/>
              <a:cs typeface="+mn-cs"/>
            </a:endParaRPr>
          </a:p>
        </p:txBody>
      </p:sp>
      <mc:AlternateContent xmlns:mc="http://schemas.openxmlformats.org/markup-compatibility/2006" xmlns:a14="http://schemas.microsoft.com/office/drawing/2010/main">
        <mc:Choice Requires="a14">
          <p:sp>
            <p:nvSpPr>
              <p:cNvPr id="39" name="TextBox 38"/>
              <p:cNvSpPr txBox="1"/>
              <p:nvPr/>
            </p:nvSpPr>
            <p:spPr>
              <a:xfrm>
                <a:off x="107504" y="3717032"/>
                <a:ext cx="8424614" cy="2328138"/>
              </a:xfrm>
              <a:prstGeom prst="rect">
                <a:avLst/>
              </a:prstGeom>
              <a:noFill/>
            </p:spPr>
            <p:txBody>
              <a:bodyPr wrap="square" rtlCol="0">
                <a:spAutoFit/>
              </a:bodyPr>
              <a:lstStyle/>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cs typeface="Arial" panose="020B0604020202020204" pitchFamily="34" charset="0"/>
                  </a:rPr>
                  <a:t>How to measure performance? Loss function: </a:t>
                </a:r>
                <a14:m>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𝑦</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𝑥</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oMath>
                </a14:m>
                <a:endParaRPr kumimoji="0" lang="en-US" sz="20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0070C0"/>
                  </a:buClr>
                  <a:buSzTx/>
                  <a:buFontTx/>
                  <a:buNone/>
                  <a:tabLst/>
                  <a:defRPr/>
                </a:pPr>
                <a:r>
                  <a:rPr kumimoji="0" lang="en-US" sz="1800" b="1" i="0" u="none" strike="noStrike" kern="1200" cap="none" spc="0" normalizeH="0" baseline="0" noProof="0" dirty="0">
                    <a:ln>
                      <a:noFill/>
                    </a:ln>
                    <a:solidFill>
                      <a:srgbClr val="0070C0"/>
                    </a:solidFill>
                    <a:effectLst/>
                    <a:uLnTx/>
                    <a:uFillTx/>
                    <a:cs typeface="Arial" panose="020B0604020202020204" pitchFamily="34" charset="0"/>
                  </a:rPr>
                  <a:t>Goal: </a:t>
                </a:r>
                <a:r>
                  <a:rPr kumimoji="0" lang="en-US" sz="1800" b="1" i="0" u="none" strike="noStrike" kern="1200" cap="none" spc="0" normalizeH="0" baseline="0" noProof="0" dirty="0">
                    <a:ln>
                      <a:noFill/>
                    </a:ln>
                    <a:solidFill>
                      <a:srgbClr val="000000"/>
                    </a:solidFill>
                    <a:effectLst/>
                    <a:uLnTx/>
                    <a:uFillTx/>
                    <a:cs typeface="Arial" panose="020B0604020202020204" pitchFamily="34" charset="0"/>
                  </a:rPr>
                  <a:t>small loss on unseen data </a:t>
                </a: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(e.g., on the test set)</a:t>
                </a:r>
              </a:p>
              <a:p>
                <a:pPr marL="0" marR="0" lvl="0" indent="0" algn="l" defTabSz="914400" rtl="0" eaLnBrk="0" fontAlgn="base" latinLnBrk="0" hangingPunct="0">
                  <a:lnSpc>
                    <a:spcPct val="100000"/>
                  </a:lnSpc>
                  <a:spcBef>
                    <a:spcPct val="0"/>
                  </a:spcBef>
                  <a:spcAft>
                    <a:spcPct val="0"/>
                  </a:spcAft>
                  <a:buClr>
                    <a:srgbClr val="0070C0"/>
                  </a:buClr>
                  <a:buSzTx/>
                  <a:buFontTx/>
                  <a:buNone/>
                  <a:tabLst/>
                  <a:defRPr/>
                </a:pPr>
                <a14:m>
                  <m:oMathPara xmlns:m="http://schemas.openxmlformats.org/officeDocument/2006/math">
                    <m:oMathParaPr>
                      <m:jc m:val="centerGroup"/>
                    </m:oMathParaPr>
                    <m:oMath xmlns:m="http://schemas.openxmlformats.org/officeDocument/2006/math">
                      <m:nary>
                        <m:naryPr>
                          <m:chr m:val="∑"/>
                          <m:limLoc m:val="subSup"/>
                          <m:supHide m:val="on"/>
                          <m:ctrlP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rPr>
                          </m:ctrlPr>
                        </m:naryPr>
                        <m:sub>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m:rPr>
                                  <m:brk m:alnAt="9"/>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𝑥</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rPr>
                                <m:t>𝑦</m:t>
                              </m:r>
                            </m:e>
                          </m:d>
                        </m:sub>
                        <m:sup/>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𝑦</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𝑥</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m:rPr>
                              <m:nor/>
                            </m:rPr>
                            <a:rPr kumimoji="0" lang="en-US" sz="1800" b="0" i="0" u="none" strike="noStrike" kern="1200" cap="none" spc="0" normalizeH="0" baseline="0" noProof="0" dirty="0">
                              <a:ln>
                                <a:noFill/>
                              </a:ln>
                              <a:solidFill>
                                <a:srgbClr val="000000"/>
                              </a:solidFill>
                              <a:effectLst/>
                              <a:uLnTx/>
                              <a:uFillTx/>
                              <a:cs typeface="Arial" panose="020B0604020202020204" pitchFamily="34" charset="0"/>
                            </a:rPr>
                            <m:t> </m:t>
                          </m:r>
                        </m:e>
                      </m:nary>
                    </m:oMath>
                  </m:oMathPara>
                </a14:m>
                <a:endParaRPr kumimoji="0" lang="en-US" sz="23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107504" y="3717032"/>
                <a:ext cx="8424614" cy="2328138"/>
              </a:xfrm>
              <a:prstGeom prst="rect">
                <a:avLst/>
              </a:prstGeom>
              <a:blipFill>
                <a:blip r:embed="rId13"/>
                <a:stretch>
                  <a:fillRect l="-651"/>
                </a:stretch>
              </a:blipFill>
            </p:spPr>
            <p:txBody>
              <a:bodyPr/>
              <a:lstStyle/>
              <a:p>
                <a:r>
                  <a:rPr lang="en-US">
                    <a:noFill/>
                  </a:rPr>
                  <a:t> </a:t>
                </a:r>
              </a:p>
            </p:txBody>
          </p:sp>
        </mc:Fallback>
      </mc:AlternateContent>
      <p:sp>
        <p:nvSpPr>
          <p:cNvPr id="40" name="Rectangle 39"/>
          <p:cNvSpPr/>
          <p:nvPr/>
        </p:nvSpPr>
        <p:spPr>
          <a:xfrm>
            <a:off x="1750849" y="8199847"/>
            <a:ext cx="5154559" cy="573785"/>
          </a:xfrm>
          <a:prstGeom prst="rect">
            <a:avLst/>
          </a:prstGeom>
          <a:solidFill>
            <a:srgbClr val="0070C0">
              <a:alpha val="6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100" b="0" i="0" u="none" strike="noStrike" kern="1200" cap="none" spc="0" normalizeH="0" baseline="0" noProof="0" dirty="0" err="1">
                <a:ln>
                  <a:noFill/>
                </a:ln>
                <a:solidFill>
                  <a:srgbClr val="FFFFFF"/>
                </a:solidFill>
                <a:effectLst/>
                <a:uLnTx/>
                <a:uFillTx/>
                <a:latin typeface="Gill Sans Light"/>
                <a:ea typeface="+mn-ea"/>
                <a:cs typeface="Gill Sans Light"/>
              </a:rPr>
              <a:t>ut</a:t>
            </a:r>
            <a:r>
              <a:rPr kumimoji="0" lang="en-US" sz="2100" b="0" i="0" u="none" strike="noStrike" kern="1200" cap="none" spc="0" normalizeH="0" baseline="0" noProof="0" dirty="0">
                <a:ln>
                  <a:noFill/>
                </a:ln>
                <a:solidFill>
                  <a:srgbClr val="FFFFFF"/>
                </a:solidFill>
                <a:effectLst/>
                <a:uLnTx/>
                <a:uFillTx/>
                <a:latin typeface="Gill Sans Light"/>
                <a:ea typeface="+mn-ea"/>
                <a:cs typeface="Gill Sans Light"/>
              </a:rPr>
              <a:t>, we haven’t seen… unseen </a:t>
            </a:r>
            <a:r>
              <a:rPr kumimoji="0" lang="en-US" sz="2100" b="0" i="0" u="none" strike="noStrike" kern="1200" cap="none" spc="0" normalizeH="0" baseline="0" noProof="0" dirty="0" err="1">
                <a:ln>
                  <a:noFill/>
                </a:ln>
                <a:solidFill>
                  <a:srgbClr val="FFFFFF"/>
                </a:solidFill>
                <a:effectLst/>
                <a:uLnTx/>
                <a:uFillTx/>
                <a:latin typeface="Gill Sans Light"/>
                <a:ea typeface="+mn-ea"/>
                <a:cs typeface="Gill Sans Light"/>
              </a:rPr>
              <a:t>exampls</a:t>
            </a:r>
            <a:endParaRPr kumimoji="0" lang="en-US" sz="2100" b="0" i="0" u="none" strike="noStrike" kern="1200" cap="none" spc="0" normalizeH="0" baseline="0" noProof="0" dirty="0">
              <a:ln>
                <a:noFill/>
              </a:ln>
              <a:solidFill>
                <a:srgbClr val="FFFFFF"/>
              </a:solidFill>
              <a:effectLst/>
              <a:uLnTx/>
              <a:uFillTx/>
              <a:latin typeface="Gill Sans Light"/>
              <a:ea typeface="+mn-ea"/>
              <a:cs typeface="Gill Sans Light"/>
            </a:endParaRPr>
          </a:p>
        </p:txBody>
      </p:sp>
      <p:sp>
        <p:nvSpPr>
          <p:cNvPr id="42" name="Rectangle 41"/>
          <p:cNvSpPr/>
          <p:nvPr/>
        </p:nvSpPr>
        <p:spPr>
          <a:xfrm>
            <a:off x="611560" y="4177907"/>
            <a:ext cx="6416857" cy="464187"/>
          </a:xfrm>
          <a:prstGeom prst="rect">
            <a:avLst/>
          </a:prstGeom>
          <a:solidFill>
            <a:srgbClr val="0070C0">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Measures </a:t>
            </a:r>
            <a:r>
              <a:rPr kumimoji="0" lang="en-US" sz="16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disagreement</a:t>
            </a:r>
            <a:r>
              <a:rPr kumimoji="0" lang="en-US" sz="16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between predicted and true label</a:t>
            </a:r>
          </a:p>
        </p:txBody>
      </p:sp>
      <mc:AlternateContent xmlns:mc="http://schemas.openxmlformats.org/markup-compatibility/2006" xmlns:a14="http://schemas.microsoft.com/office/drawing/2010/main">
        <mc:Choice Requires="a14">
          <p:sp>
            <p:nvSpPr>
              <p:cNvPr id="45" name="Rectangle 44"/>
              <p:cNvSpPr/>
              <p:nvPr/>
            </p:nvSpPr>
            <p:spPr>
              <a:xfrm>
                <a:off x="7244763" y="3501008"/>
                <a:ext cx="1503701" cy="1668491"/>
              </a:xfrm>
              <a:prstGeom prst="rect">
                <a:avLst/>
              </a:prstGeom>
              <a:solidFill>
                <a:srgbClr val="397DE9">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Examples of loss functions:</a:t>
                </a: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rPr>
                            <m:t>𝟏</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h</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𝑥</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𝑦</m:t>
                          </m:r>
                        </m:sub>
                      </m:sSub>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𝑥</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𝑦</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2</m:t>
                          </m:r>
                        </m:sup>
                      </m:sSup>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𝑥</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𝑦</m:t>
                          </m:r>
                        </m:e>
                      </m:d>
                    </m:oMath>
                  </m:oMathPara>
                </a14:m>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Cross entropy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Logistic loss</a:t>
                </a: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mc:Choice>
        <mc:Fallback xmlns="">
          <p:sp>
            <p:nvSpPr>
              <p:cNvPr id="45" name="Rectangle 44"/>
              <p:cNvSpPr>
                <a:spLocks noRot="1" noChangeAspect="1" noMove="1" noResize="1" noEditPoints="1" noAdjustHandles="1" noChangeArrowheads="1" noChangeShapeType="1" noTextEdit="1"/>
              </p:cNvSpPr>
              <p:nvPr/>
            </p:nvSpPr>
            <p:spPr>
              <a:xfrm>
                <a:off x="7244763" y="3501008"/>
                <a:ext cx="1503701" cy="1668491"/>
              </a:xfrm>
              <a:prstGeom prst="rect">
                <a:avLst/>
              </a:prstGeom>
              <a:blipFill>
                <a:blip r:embed="rId14"/>
                <a:stretch>
                  <a:fillRect/>
                </a:stretch>
              </a:blipFill>
              <a:ln>
                <a:noFill/>
              </a:ln>
            </p:spPr>
            <p:txBody>
              <a:bodyPr/>
              <a:lstStyle/>
              <a:p>
                <a:r>
                  <a:rPr lang="en-US">
                    <a:noFill/>
                  </a:rPr>
                  <a:t> </a:t>
                </a:r>
              </a:p>
            </p:txBody>
          </p:sp>
        </mc:Fallback>
      </mc:AlternateContent>
      <p:cxnSp>
        <p:nvCxnSpPr>
          <p:cNvPr id="3" name="Straight Arrow Connector 2"/>
          <p:cNvCxnSpPr>
            <a:stCxn id="4" idx="1"/>
          </p:cNvCxnSpPr>
          <p:nvPr/>
        </p:nvCxnSpPr>
        <p:spPr bwMode="auto">
          <a:xfrm flipH="1">
            <a:off x="4031770" y="5719432"/>
            <a:ext cx="2195199" cy="1811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 name="TextBox 3"/>
              <p:cNvSpPr txBox="1"/>
              <p:nvPr/>
            </p:nvSpPr>
            <p:spPr>
              <a:xfrm>
                <a:off x="6226969" y="5457822"/>
                <a:ext cx="936104"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unseen</m:t>
                      </m:r>
                      <m: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example</m:t>
                      </m:r>
                    </m:oMath>
                  </m:oMathPara>
                </a14:m>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226969" y="5457822"/>
                <a:ext cx="936104" cy="523220"/>
              </a:xfrm>
              <a:prstGeom prst="rect">
                <a:avLst/>
              </a:prstGeom>
              <a:blipFill>
                <a:blip r:embed="rId15"/>
                <a:stretch>
                  <a:fillRect b="-4651"/>
                </a:stretch>
              </a:blipFill>
            </p:spPr>
            <p:txBody>
              <a:bodyPr/>
              <a:lstStyle/>
              <a:p>
                <a:r>
                  <a:rPr lang="en-US">
                    <a:noFill/>
                  </a:rPr>
                  <a:t> </a:t>
                </a:r>
              </a:p>
            </p:txBody>
          </p:sp>
        </mc:Fallback>
      </mc:AlternateContent>
      <p:sp>
        <p:nvSpPr>
          <p:cNvPr id="49" name="Rectangle 48"/>
          <p:cNvSpPr/>
          <p:nvPr/>
        </p:nvSpPr>
        <p:spPr>
          <a:xfrm>
            <a:off x="1959001" y="6077434"/>
            <a:ext cx="5154559" cy="375902"/>
          </a:xfrm>
          <a:prstGeom prst="rect">
            <a:avLst/>
          </a:prstGeom>
          <a:solidFill>
            <a:srgbClr val="0070C0">
              <a:alpha val="6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But, we haven’t seen… unseen examples</a:t>
            </a:r>
          </a:p>
        </p:txBody>
      </p:sp>
    </p:spTree>
    <p:extLst>
      <p:ext uri="{BB962C8B-B14F-4D97-AF65-F5344CB8AC3E}">
        <p14:creationId xmlns:p14="http://schemas.microsoft.com/office/powerpoint/2010/main" val="20035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32"/>
                                        </p:tgtEl>
                                        <p:attrNameLst>
                                          <p:attrName>style.opacity</p:attrName>
                                        </p:attrNameLst>
                                      </p:cBhvr>
                                      <p:to>
                                        <p:strVal val="0.5"/>
                                      </p:to>
                                    </p:set>
                                    <p:animEffect filter="image" prLst="opacity: 0.5">
                                      <p:cBhvr rctx="IE">
                                        <p:cTn id="15" dur="indefinite"/>
                                        <p:tgtEl>
                                          <p:spTgt spid="32"/>
                                        </p:tgtEl>
                                      </p:cBhvr>
                                    </p:animEffect>
                                  </p:childTnLst>
                                </p:cTn>
                              </p:par>
                              <p:par>
                                <p:cTn id="16" presetID="9" presetClass="emph" presetSubtype="0" nodeType="withEffect">
                                  <p:stCondLst>
                                    <p:cond delay="0"/>
                                  </p:stCondLst>
                                  <p:childTnLst>
                                    <p:set>
                                      <p:cBhvr rctx="PPT">
                                        <p:cTn id="17" dur="indefinite"/>
                                        <p:tgtEl>
                                          <p:spTgt spid="34"/>
                                        </p:tgtEl>
                                        <p:attrNameLst>
                                          <p:attrName>style.opacity</p:attrName>
                                        </p:attrNameLst>
                                      </p:cBhvr>
                                      <p:to>
                                        <p:strVal val="0.5"/>
                                      </p:to>
                                    </p:set>
                                    <p:animEffect filter="image" prLst="opacity: 0.5">
                                      <p:cBhvr rctx="IE">
                                        <p:cTn id="18" dur="indefinite"/>
                                        <p:tgtEl>
                                          <p:spTgt spid="34"/>
                                        </p:tgtEl>
                                      </p:cBhvr>
                                    </p:animEffect>
                                  </p:childTnLst>
                                </p:cTn>
                              </p:par>
                              <p:par>
                                <p:cTn id="19" presetID="9" presetClass="emph" presetSubtype="0" nodeType="withEffect">
                                  <p:stCondLst>
                                    <p:cond delay="0"/>
                                  </p:stCondLst>
                                  <p:childTnLst>
                                    <p:set>
                                      <p:cBhvr rctx="PPT">
                                        <p:cTn id="20" dur="indefinite"/>
                                        <p:tgtEl>
                                          <p:spTgt spid="31"/>
                                        </p:tgtEl>
                                        <p:attrNameLst>
                                          <p:attrName>style.opacity</p:attrName>
                                        </p:attrNameLst>
                                      </p:cBhvr>
                                      <p:to>
                                        <p:strVal val="0.5"/>
                                      </p:to>
                                    </p:set>
                                    <p:animEffect filter="image" prLst="opacity: 0.5">
                                      <p:cBhvr rctx="IE">
                                        <p:cTn id="21" dur="indefinite"/>
                                        <p:tgtEl>
                                          <p:spTgt spid="31"/>
                                        </p:tgtEl>
                                      </p:cBhvr>
                                    </p:animEffect>
                                  </p:childTnLst>
                                </p:cTn>
                              </p:par>
                              <p:par>
                                <p:cTn id="22" presetID="9" presetClass="emph" presetSubtype="0" nodeType="withEffect">
                                  <p:stCondLst>
                                    <p:cond delay="0"/>
                                  </p:stCondLst>
                                  <p:childTnLst>
                                    <p:set>
                                      <p:cBhvr rctx="PPT">
                                        <p:cTn id="23" dur="indefinite"/>
                                        <p:tgtEl>
                                          <p:spTgt spid="29"/>
                                        </p:tgtEl>
                                        <p:attrNameLst>
                                          <p:attrName>style.opacity</p:attrName>
                                        </p:attrNameLst>
                                      </p:cBhvr>
                                      <p:to>
                                        <p:strVal val="0.5"/>
                                      </p:to>
                                    </p:set>
                                    <p:animEffect filter="image" prLst="opacity: 0.5">
                                      <p:cBhvr rctx="IE">
                                        <p:cTn id="24" dur="indefinite"/>
                                        <p:tgtEl>
                                          <p:spTgt spid="29"/>
                                        </p:tgtEl>
                                      </p:cBhvr>
                                    </p:animEffect>
                                  </p:childTnLst>
                                </p:cTn>
                              </p:par>
                              <p:par>
                                <p:cTn id="25" presetID="9" presetClass="emph" presetSubtype="0" nodeType="withEffect">
                                  <p:stCondLst>
                                    <p:cond delay="0"/>
                                  </p:stCondLst>
                                  <p:childTnLst>
                                    <p:set>
                                      <p:cBhvr rctx="PPT">
                                        <p:cTn id="26" dur="indefinite"/>
                                        <p:tgtEl>
                                          <p:spTgt spid="26"/>
                                        </p:tgtEl>
                                        <p:attrNameLst>
                                          <p:attrName>style.opacity</p:attrName>
                                        </p:attrNameLst>
                                      </p:cBhvr>
                                      <p:to>
                                        <p:strVal val="0.5"/>
                                      </p:to>
                                    </p:set>
                                    <p:animEffect filter="image" prLst="opacity: 0.5">
                                      <p:cBhvr rctx="IE">
                                        <p:cTn id="27" dur="indefinite"/>
                                        <p:tgtEl>
                                          <p:spTgt spid="26"/>
                                        </p:tgtEl>
                                      </p:cBhvr>
                                    </p:animEffect>
                                  </p:childTnLst>
                                </p:cTn>
                              </p:par>
                              <p:par>
                                <p:cTn id="28" presetID="9" presetClass="emph" presetSubtype="0" nodeType="withEffect">
                                  <p:stCondLst>
                                    <p:cond delay="0"/>
                                  </p:stCondLst>
                                  <p:childTnLst>
                                    <p:set>
                                      <p:cBhvr rctx="PPT">
                                        <p:cTn id="29" dur="indefinite"/>
                                        <p:tgtEl>
                                          <p:spTgt spid="30"/>
                                        </p:tgtEl>
                                        <p:attrNameLst>
                                          <p:attrName>style.opacity</p:attrName>
                                        </p:attrNameLst>
                                      </p:cBhvr>
                                      <p:to>
                                        <p:strVal val="0.5"/>
                                      </p:to>
                                    </p:set>
                                    <p:animEffect filter="image" prLst="opacity: 0.5">
                                      <p:cBhvr rctx="IE">
                                        <p:cTn id="30" dur="indefinite"/>
                                        <p:tgtEl>
                                          <p:spTgt spid="30"/>
                                        </p:tgtEl>
                                      </p:cBhvr>
                                    </p:animEffect>
                                  </p:childTnLst>
                                </p:cTn>
                              </p:par>
                              <p:par>
                                <p:cTn id="31" presetID="9" presetClass="emph" presetSubtype="0" nodeType="withEffect">
                                  <p:stCondLst>
                                    <p:cond delay="0"/>
                                  </p:stCondLst>
                                  <p:childTnLst>
                                    <p:set>
                                      <p:cBhvr rctx="PPT">
                                        <p:cTn id="32" dur="indefinite"/>
                                        <p:tgtEl>
                                          <p:spTgt spid="25"/>
                                        </p:tgtEl>
                                        <p:attrNameLst>
                                          <p:attrName>style.opacity</p:attrName>
                                        </p:attrNameLst>
                                      </p:cBhvr>
                                      <p:to>
                                        <p:strVal val="0.5"/>
                                      </p:to>
                                    </p:set>
                                    <p:animEffect filter="image" prLst="opacity: 0.5">
                                      <p:cBhvr rctx="IE">
                                        <p:cTn id="33" dur="indefinite"/>
                                        <p:tgtEl>
                                          <p:spTgt spid="25"/>
                                        </p:tgtEl>
                                      </p:cBhvr>
                                    </p:animEffect>
                                  </p:childTnLst>
                                </p:cTn>
                              </p:par>
                              <p:par>
                                <p:cTn id="34" presetID="9" presetClass="emph" presetSubtype="0" nodeType="withEffect">
                                  <p:stCondLst>
                                    <p:cond delay="0"/>
                                  </p:stCondLst>
                                  <p:childTnLst>
                                    <p:set>
                                      <p:cBhvr rctx="PPT">
                                        <p:cTn id="35" dur="indefinite"/>
                                        <p:tgtEl>
                                          <p:spTgt spid="27"/>
                                        </p:tgtEl>
                                        <p:attrNameLst>
                                          <p:attrName>style.opacity</p:attrName>
                                        </p:attrNameLst>
                                      </p:cBhvr>
                                      <p:to>
                                        <p:strVal val="0.5"/>
                                      </p:to>
                                    </p:set>
                                    <p:animEffect filter="image" prLst="opacity: 0.5">
                                      <p:cBhvr rctx="IE">
                                        <p:cTn id="36" dur="indefinite"/>
                                        <p:tgtEl>
                                          <p:spTgt spid="27"/>
                                        </p:tgtEl>
                                      </p:cBhvr>
                                    </p:animEffect>
                                  </p:childTnLst>
                                </p:cTn>
                              </p:par>
                              <p:par>
                                <p:cTn id="37" presetID="9" presetClass="emph" presetSubtype="0" nodeType="withEffect">
                                  <p:stCondLst>
                                    <p:cond delay="0"/>
                                  </p:stCondLst>
                                  <p:childTnLst>
                                    <p:set>
                                      <p:cBhvr rctx="PPT">
                                        <p:cTn id="38" dur="indefinite"/>
                                        <p:tgtEl>
                                          <p:spTgt spid="33"/>
                                        </p:tgtEl>
                                        <p:attrNameLst>
                                          <p:attrName>style.opacity</p:attrName>
                                        </p:attrNameLst>
                                      </p:cBhvr>
                                      <p:to>
                                        <p:strVal val="0.5"/>
                                      </p:to>
                                    </p:set>
                                    <p:animEffect filter="image" prLst="opacity: 0.5">
                                      <p:cBhvr rctx="IE">
                                        <p:cTn id="39" dur="indefinite"/>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9">
                                            <p:txEl>
                                              <p:pRg st="6" end="6"/>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9">
                                            <p:txEl>
                                              <p:pRg st="5" end="5"/>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2" grpId="0" animBg="1"/>
      <p:bldP spid="45" grpId="0" animBg="1"/>
      <p:bldP spid="4" grpId="0"/>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44016" y="1076207"/>
                <a:ext cx="8676456" cy="4370427"/>
              </a:xfrm>
              <a:prstGeom prst="rect">
                <a:avLst/>
              </a:prstGeom>
              <a:noFill/>
            </p:spPr>
            <p:txBody>
              <a:bodyPr wrap="square" rtlCol="0">
                <a:spAutoFit/>
              </a:bodyPr>
              <a:lstStyle/>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Identify the hypothesis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Gill Sans Light"/>
                      </a:rPr>
                      <m:t>h</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oMath>
                </a14:m>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that gives the best performance on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𝒟</m:t>
                    </m:r>
                  </m:oMath>
                </a14:m>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The loss on the “unseen” examples converges to the </a:t>
                </a:r>
                <a:r>
                  <a:rPr kumimoji="0" lang="en-US" sz="1800" b="1" i="0" u="none" strike="noStrike" kern="1200" cap="none" spc="0" normalizeH="0" baseline="0" noProof="0" dirty="0">
                    <a:ln>
                      <a:noFill/>
                    </a:ln>
                    <a:solidFill>
                      <a:srgbClr val="000000"/>
                    </a:solidFill>
                    <a:effectLst/>
                    <a:uLnTx/>
                    <a:uFillTx/>
                    <a:cs typeface="Arial" panose="020B0604020202020204" pitchFamily="34" charset="0"/>
                  </a:rPr>
                  <a:t>expected loss</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What else converges to the </a:t>
                </a:r>
                <a:r>
                  <a:rPr kumimoji="0" lang="en-US" sz="1800" b="1" i="0" u="none" strike="noStrike" kern="1200" cap="none" spc="0" normalizeH="0" baseline="0" noProof="0" dirty="0">
                    <a:ln>
                      <a:noFill/>
                    </a:ln>
                    <a:solidFill>
                      <a:srgbClr val="000000"/>
                    </a:solidFill>
                    <a:effectLst/>
                    <a:uLnTx/>
                    <a:uFillTx/>
                    <a:cs typeface="Arial" panose="020B0604020202020204" pitchFamily="34" charset="0"/>
                  </a:rPr>
                  <a:t>expected loss</a:t>
                </a:r>
                <a:r>
                  <a:rPr kumimoji="0" lang="en-US" sz="1800" b="0" i="0" u="none" strike="noStrike" kern="1200" cap="none" spc="0" normalizeH="0" baseline="0" noProof="0" dirty="0">
                    <a:ln>
                      <a:noFill/>
                    </a:ln>
                    <a:solidFill>
                      <a:srgbClr val="000000"/>
                    </a:solidFill>
                    <a:effectLst/>
                    <a:uLnTx/>
                    <a:uFillTx/>
                    <a:cs typeface="Arial" panose="020B0604020202020204" pitchFamily="34" charset="0"/>
                  </a:rPr>
                  <a:t>? (why?)</a:t>
                </a: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
                    <a:srgbClr val="0070C0"/>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cs typeface="Arial" panose="020B060402020202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44016" y="1076207"/>
                <a:ext cx="8676456" cy="4370427"/>
              </a:xfrm>
              <a:prstGeom prst="rect">
                <a:avLst/>
              </a:prstGeom>
              <a:blipFill>
                <a:blip r:embed="rId3"/>
                <a:stretch>
                  <a:fillRect l="-492" t="-838"/>
                </a:stretch>
              </a:blipFill>
            </p:spPr>
            <p:txBody>
              <a:bodyPr/>
              <a:lstStyle/>
              <a:p>
                <a:r>
                  <a:rPr lang="en-US">
                    <a:noFill/>
                  </a:rPr>
                  <a:t> </a:t>
                </a:r>
              </a:p>
            </p:txBody>
          </p:sp>
        </mc:Fallback>
      </mc:AlternateContent>
      <p:sp>
        <p:nvSpPr>
          <p:cNvPr id="13" name="Rectangle 12"/>
          <p:cNvSpPr/>
          <p:nvPr/>
        </p:nvSpPr>
        <p:spPr>
          <a:xfrm>
            <a:off x="3150110" y="5836211"/>
            <a:ext cx="2843781" cy="401101"/>
          </a:xfrm>
          <a:prstGeom prst="rect">
            <a:avLst/>
          </a:prstGeom>
          <a:solidFill>
            <a:srgbClr val="0070C0">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Empirical Risk</a:t>
            </a:r>
          </a:p>
        </p:txBody>
      </p:sp>
      <p:sp>
        <p:nvSpPr>
          <p:cNvPr id="14" name="Rectangle 13"/>
          <p:cNvSpPr/>
          <p:nvPr/>
        </p:nvSpPr>
        <p:spPr>
          <a:xfrm>
            <a:off x="5993891" y="2820695"/>
            <a:ext cx="2899284" cy="440726"/>
          </a:xfrm>
          <a:prstGeom prst="rect">
            <a:avLst/>
          </a:prstGeom>
          <a:solidFill>
            <a:srgbClr val="0070C0">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Expected (True) Risk</a:t>
            </a:r>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347" y="2260785"/>
            <a:ext cx="579957" cy="351489"/>
          </a:xfrm>
          <a:prstGeom prst="rect">
            <a:avLst/>
          </a:prstGeom>
        </p:spPr>
      </p:pic>
      <p:sp>
        <p:nvSpPr>
          <p:cNvPr id="6" name="Title 5"/>
          <p:cNvSpPr>
            <a:spLocks noGrp="1"/>
          </p:cNvSpPr>
          <p:nvPr>
            <p:ph type="title"/>
          </p:nvPr>
        </p:nvSpPr>
        <p:spPr/>
        <p:txBody>
          <a:bodyPr/>
          <a:lstStyle/>
          <a:p>
            <a:r>
              <a:rPr lang="en-US" dirty="0">
                <a:latin typeface="Arial" panose="020B0604020202020204" pitchFamily="34" charset="0"/>
                <a:cs typeface="Arial" panose="020B0604020202020204" pitchFamily="34" charset="0"/>
              </a:rPr>
              <a:t>Goal of Training</a:t>
            </a:r>
          </a:p>
        </p:txBody>
      </p:sp>
      <p:sp>
        <p:nvSpPr>
          <p:cNvPr id="12" name="Date Placeholder 3"/>
          <p:cNvSpPr>
            <a:spLocks noGrp="1"/>
          </p:cNvSpPr>
          <p:nvPr>
            <p:ph type="dt" sz="quarter" idx="10"/>
          </p:nvPr>
        </p:nvSpPr>
        <p:spPr>
          <a:xfrm>
            <a:off x="2124075" y="6524625"/>
            <a:ext cx="1079500" cy="19685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5" name="Slide Number Placeholder 5"/>
          <p:cNvSpPr>
            <a:spLocks noGrp="1"/>
          </p:cNvSpPr>
          <p:nvPr>
            <p:ph type="sldNum" sz="quarter" idx="12"/>
          </p:nvPr>
        </p:nvSpPr>
        <p:spPr>
          <a:xfrm>
            <a:off x="5867400" y="6524625"/>
            <a:ext cx="719138" cy="196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6"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3" name="Rectangle 2"/>
              <p:cNvSpPr/>
              <p:nvPr/>
            </p:nvSpPr>
            <p:spPr>
              <a:xfrm>
                <a:off x="827584" y="2028372"/>
                <a:ext cx="2943819" cy="81631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nary>
                        <m:naryPr>
                          <m:chr m:val="∑"/>
                          <m:limLoc m:val="subSup"/>
                          <m:supHide m:val="on"/>
                          <m:ctrlPr>
                            <a:rPr kumimoji="0" lang="en-US" sz="2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d>
                            <m:d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brk m:alnAt="9"/>
                                </m:r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𝑥</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𝑦</m:t>
                              </m:r>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𝒟</m:t>
                          </m:r>
                        </m:sub>
                        <m:sup/>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𝑦</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𝑥</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m:rPr>
                              <m:nor/>
                            </m:rP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Gill Sans Light"/>
                            </a:rPr>
                            <m:t> </m:t>
                          </m:r>
                        </m:e>
                      </m:nary>
                    </m:oMath>
                  </m:oMathPara>
                </a14:m>
                <a:endPar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3" name="Rectangle 2"/>
              <p:cNvSpPr>
                <a:spLocks noRot="1" noChangeAspect="1" noMove="1" noResize="1" noEditPoints="1" noAdjustHandles="1" noChangeArrowheads="1" noChangeShapeType="1" noTextEdit="1"/>
              </p:cNvSpPr>
              <p:nvPr/>
            </p:nvSpPr>
            <p:spPr>
              <a:xfrm>
                <a:off x="827584" y="2028372"/>
                <a:ext cx="2943819" cy="81631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570891" y="2201074"/>
                <a:ext cx="3930500" cy="5236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𝑅</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h</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𝔼</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𝑦</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𝒟</m:t>
                          </m:r>
                        </m:sub>
                      </m:s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d>
                        <m:d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ctrlPr>
                        </m:d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𝑦</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d>
                            <m:d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ctrlPr>
                            </m:d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𝑥</m:t>
                              </m:r>
                            </m:e>
                          </m:d>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oMath>
                  </m:oMathPara>
                </a14:m>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4570891" y="2201074"/>
                <a:ext cx="3930500" cy="5236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09448" y="4264981"/>
                <a:ext cx="3619516" cy="110055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𝑅</m:t>
                              </m:r>
                            </m:e>
                          </m:acc>
                        </m:e>
                        <m:sub>
                          <m: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𝑆</m:t>
                          </m:r>
                        </m:sub>
                      </m:sSub>
                      <m: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h</m:t>
                      </m:r>
                      <m: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𝑛</m:t>
                          </m:r>
                        </m:den>
                      </m:f>
                      <m:nary>
                        <m:naryPr>
                          <m:chr m:val="∑"/>
                          <m:ctrlP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𝑛</m:t>
                          </m:r>
                        </m:sup>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ℓ(</m:t>
                          </m:r>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𝑦</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h</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𝑖</m:t>
                              </m:r>
                            </m:sub>
                          </m:sSub>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e>
                      </m:nary>
                    </m:oMath>
                  </m:oMathPara>
                </a14:m>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7" name="Rectangle 6"/>
              <p:cNvSpPr>
                <a:spLocks noRot="1" noChangeAspect="1" noMove="1" noResize="1" noEditPoints="1" noAdjustHandles="1" noChangeArrowheads="1" noChangeShapeType="1" noTextEdit="1"/>
              </p:cNvSpPr>
              <p:nvPr/>
            </p:nvSpPr>
            <p:spPr>
              <a:xfrm>
                <a:off x="2609448" y="4264981"/>
                <a:ext cx="3619516" cy="1100558"/>
              </a:xfrm>
              <a:prstGeom prst="rect">
                <a:avLst/>
              </a:prstGeom>
              <a:blipFill>
                <a:blip r:embed="rId7"/>
                <a:stretch>
                  <a:fillRect/>
                </a:stretch>
              </a:blipFill>
            </p:spPr>
            <p:txBody>
              <a:bodyPr/>
              <a:lstStyle/>
              <a:p>
                <a:r>
                  <a:rPr lang="en-US">
                    <a:noFill/>
                  </a:rPr>
                  <a:t> </a:t>
                </a:r>
              </a:p>
            </p:txBody>
          </p:sp>
        </mc:Fallback>
      </mc:AlternateContent>
      <p:sp>
        <p:nvSpPr>
          <p:cNvPr id="9" name="TextBox 8"/>
          <p:cNvSpPr txBox="1"/>
          <p:nvPr/>
        </p:nvSpPr>
        <p:spPr>
          <a:xfrm>
            <a:off x="6634586" y="3398216"/>
            <a:ext cx="2258589"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990000"/>
                </a:solidFill>
                <a:effectLst/>
                <a:uLnTx/>
                <a:uFillTx/>
                <a:cs typeface="Arial" panose="020B0604020202020204" pitchFamily="34" charset="0"/>
              </a:rPr>
              <a:t>Testing cost</a:t>
            </a:r>
          </a:p>
        </p:txBody>
      </p:sp>
      <p:sp>
        <p:nvSpPr>
          <p:cNvPr id="18" name="TextBox 17"/>
          <p:cNvSpPr txBox="1"/>
          <p:nvPr/>
        </p:nvSpPr>
        <p:spPr>
          <a:xfrm>
            <a:off x="6561883" y="5852095"/>
            <a:ext cx="2258589"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990000"/>
                </a:solidFill>
                <a:effectLst/>
                <a:uLnTx/>
                <a:uFillTx/>
                <a:cs typeface="Arial" panose="020B0604020202020204" pitchFamily="34" charset="0"/>
              </a:rPr>
              <a:t>Training cost</a:t>
            </a:r>
          </a:p>
        </p:txBody>
      </p:sp>
    </p:spTree>
    <p:extLst>
      <p:ext uri="{BB962C8B-B14F-4D97-AF65-F5344CB8AC3E}">
        <p14:creationId xmlns:p14="http://schemas.microsoft.com/office/powerpoint/2010/main" val="353000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 grpId="0"/>
      <p:bldP spid="17" grpId="0"/>
      <p:bldP spid="7" grpId="0"/>
      <p:bldP spid="9"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Arial" panose="020B0604020202020204" pitchFamily="34" charset="0"/>
                <a:cs typeface="Arial" panose="020B0604020202020204" pitchFamily="34" charset="0"/>
              </a:rPr>
              <a:t>Generalization Gap</a:t>
            </a:r>
          </a:p>
        </p:txBody>
      </p:sp>
      <p:sp>
        <p:nvSpPr>
          <p:cNvPr id="12" name="Date Placeholder 3"/>
          <p:cNvSpPr>
            <a:spLocks noGrp="1"/>
          </p:cNvSpPr>
          <p:nvPr>
            <p:ph type="dt" sz="quarter" idx="10"/>
          </p:nvPr>
        </p:nvSpPr>
        <p:spPr>
          <a:xfrm>
            <a:off x="2124075" y="6524625"/>
            <a:ext cx="1079500" cy="19685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DB6C6F-0628-4C19-B82B-0A70C98E2BD2}" type="datetime1">
              <a:rPr kumimoji="0" lang="fr-FR"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13/04/2024</a:t>
            </a:fld>
            <a:endParaRPr kumimoji="0" lang="fr-FR" sz="800" b="0" i="0" u="none" strike="noStrike" kern="1200" cap="none" spc="0" normalizeH="0" baseline="0" noProof="0" dirty="0">
              <a:ln>
                <a:noFill/>
              </a:ln>
              <a:solidFill>
                <a:srgbClr val="808080"/>
              </a:solidFill>
              <a:effectLst/>
              <a:uLnTx/>
              <a:uFillTx/>
              <a:latin typeface="Eurostile LT Std"/>
              <a:ea typeface="+mn-ea"/>
              <a:cs typeface="+mn-cs"/>
            </a:endParaRPr>
          </a:p>
        </p:txBody>
      </p:sp>
      <p:sp>
        <p:nvSpPr>
          <p:cNvPr id="15" name="Slide Number Placeholder 5"/>
          <p:cNvSpPr>
            <a:spLocks noGrp="1"/>
          </p:cNvSpPr>
          <p:nvPr>
            <p:ph type="sldNum" sz="quarter" idx="12"/>
          </p:nvPr>
        </p:nvSpPr>
        <p:spPr>
          <a:xfrm>
            <a:off x="5867400" y="6524625"/>
            <a:ext cx="719138" cy="196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0099CC"/>
              </a:buClr>
              <a:buFont typeface="Wingdings" panose="05000000000000000000" pitchFamily="2" charset="2"/>
              <a:buChar char="§"/>
              <a:defRPr sz="2800" b="1">
                <a:solidFill>
                  <a:schemeClr val="tx1"/>
                </a:solidFill>
                <a:latin typeface="Eurostile LT Std"/>
              </a:defRPr>
            </a:lvl1pPr>
            <a:lvl2pPr marL="742950" indent="-285750">
              <a:spcBef>
                <a:spcPct val="20000"/>
              </a:spcBef>
              <a:buClr>
                <a:srgbClr val="0099CC"/>
              </a:buClr>
              <a:buFont typeface="Wingdings" panose="05000000000000000000" pitchFamily="2" charset="2"/>
              <a:buChar char="Ø"/>
              <a:defRPr sz="2400">
                <a:solidFill>
                  <a:schemeClr val="tx1"/>
                </a:solidFill>
                <a:latin typeface="Eurostile LT Std"/>
              </a:defRPr>
            </a:lvl2pPr>
            <a:lvl3pPr marL="1143000" indent="-228600">
              <a:spcBef>
                <a:spcPct val="20000"/>
              </a:spcBef>
              <a:buClr>
                <a:srgbClr val="0099CC"/>
              </a:buClr>
              <a:buFont typeface="Wingdings" panose="05000000000000000000" pitchFamily="2" charset="2"/>
              <a:buChar char="F"/>
              <a:defRPr sz="2000">
                <a:solidFill>
                  <a:schemeClr val="tx1"/>
                </a:solidFill>
                <a:latin typeface="Eurostile LT Std"/>
              </a:defRPr>
            </a:lvl3pPr>
            <a:lvl4pPr marL="1600200" indent="-228600">
              <a:spcBef>
                <a:spcPct val="20000"/>
              </a:spcBef>
              <a:buClr>
                <a:srgbClr val="0099CC"/>
              </a:buClr>
              <a:buChar char="•"/>
              <a:defRPr>
                <a:solidFill>
                  <a:schemeClr val="tx1"/>
                </a:solidFill>
                <a:latin typeface="Eurostile LT Std"/>
              </a:defRPr>
            </a:lvl4pPr>
            <a:lvl5pPr marL="2057400" indent="-228600">
              <a:spcBef>
                <a:spcPct val="20000"/>
              </a:spcBef>
              <a:buClr>
                <a:srgbClr val="0099CC"/>
              </a:buClr>
              <a:buFont typeface="Eurostile LT Std"/>
              <a:buChar char="–"/>
              <a:defRPr sz="1600">
                <a:solidFill>
                  <a:schemeClr val="tx1"/>
                </a:solidFill>
                <a:latin typeface="Eurostile LT Std"/>
              </a:defRPr>
            </a:lvl5pPr>
            <a:lvl6pPr marL="25146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6pPr>
            <a:lvl7pPr marL="29718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7pPr>
            <a:lvl8pPr marL="34290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8pPr>
            <a:lvl9pPr marL="3886200" indent="-228600" eaLnBrk="0" fontAlgn="base" hangingPunct="0">
              <a:spcBef>
                <a:spcPct val="20000"/>
              </a:spcBef>
              <a:spcAft>
                <a:spcPct val="0"/>
              </a:spcAft>
              <a:buClr>
                <a:srgbClr val="0099CC"/>
              </a:buClr>
              <a:buFont typeface="Eurostile LT Std"/>
              <a:buChar char="–"/>
              <a:defRPr sz="1600">
                <a:solidFill>
                  <a:schemeClr val="tx1"/>
                </a:solidFill>
                <a:latin typeface="Eurostile LT Std"/>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p </a:t>
            </a:r>
            <a:fld id="{F3B5A460-63E2-4D8D-9EC8-3099D4BDFCB9}" type="slidenum">
              <a:rPr kumimoji="0" lang="fr-FR" altLang="en-US" sz="800" b="0" i="0" u="none" strike="noStrike" kern="1200" cap="none" spc="0" normalizeH="0" baseline="0" noProof="0" smtClean="0">
                <a:ln>
                  <a:noFill/>
                </a:ln>
                <a:solidFill>
                  <a:srgbClr val="808080"/>
                </a:solidFill>
                <a:effectLst/>
                <a:uLnTx/>
                <a:uFillTx/>
                <a:latin typeface="Eurostile LT Std"/>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a:t>
            </a:fld>
            <a:r>
              <a:rPr kumimoji="0" lang="fr-FR" altLang="en-US" sz="800" b="0" i="0" u="none" strike="noStrike" kern="1200" cap="none" spc="0" normalizeH="0" baseline="0" noProof="0">
                <a:ln>
                  <a:noFill/>
                </a:ln>
                <a:solidFill>
                  <a:srgbClr val="808080"/>
                </a:solidFill>
                <a:effectLst/>
                <a:uLnTx/>
                <a:uFillTx/>
                <a:latin typeface="Eurostile LT Std"/>
                <a:ea typeface="+mn-ea"/>
                <a:cs typeface="+mn-cs"/>
              </a:rPr>
              <a:t> </a:t>
            </a:r>
          </a:p>
        </p:txBody>
      </p:sp>
      <p:sp>
        <p:nvSpPr>
          <p:cNvPr id="16" name="Espace réservé du pied de page 4"/>
          <p:cNvSpPr>
            <a:spLocks noGrp="1"/>
          </p:cNvSpPr>
          <p:nvPr>
            <p:ph type="ftr" sz="quarter" idx="11"/>
          </p:nvPr>
        </p:nvSpPr>
        <p:spPr>
          <a:xfrm>
            <a:off x="3276600" y="6524625"/>
            <a:ext cx="2519363" cy="19685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0" u="none" strike="noStrike" kern="1200" cap="none" spc="0" normalizeH="0" baseline="0" noProof="0" dirty="0">
                <a:ln>
                  <a:noFill/>
                </a:ln>
                <a:solidFill>
                  <a:srgbClr val="808080"/>
                </a:solidFill>
                <a:effectLst/>
                <a:uLnTx/>
                <a:uFillTx/>
                <a:latin typeface="Eurostile LT Std"/>
                <a:ea typeface="+mn-ea"/>
                <a:cs typeface="+mn-cs"/>
              </a:rPr>
              <a:t>MALCOM Course</a:t>
            </a:r>
          </a:p>
        </p:txBody>
      </p:sp>
      <mc:AlternateContent xmlns:mc="http://schemas.openxmlformats.org/markup-compatibility/2006" xmlns:a14="http://schemas.microsoft.com/office/drawing/2010/main">
        <mc:Choice Requires="a14">
          <p:sp>
            <p:nvSpPr>
              <p:cNvPr id="19" name="Content Placeholder 2"/>
              <p:cNvSpPr txBox="1">
                <a:spLocks/>
              </p:cNvSpPr>
              <p:nvPr/>
            </p:nvSpPr>
            <p:spPr>
              <a:xfrm>
                <a:off x="-180528" y="1124744"/>
                <a:ext cx="9001000" cy="648072"/>
              </a:xfrm>
              <a:prstGeom prst="rect">
                <a:avLst/>
              </a:prstGeom>
            </p:spPr>
            <p:txBody>
              <a:bodyPr/>
              <a:lstStyle>
                <a:lvl1pPr marL="342900" indent="-342900" algn="l" rtl="0" eaLnBrk="0" fontAlgn="base" hangingPunct="0">
                  <a:spcBef>
                    <a:spcPct val="50000"/>
                  </a:spcBef>
                  <a:spcAft>
                    <a:spcPct val="0"/>
                  </a:spcAft>
                  <a:buClr>
                    <a:srgbClr val="0099CC"/>
                  </a:buClr>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99CC"/>
                  </a:buClr>
                  <a:buFont typeface="Wingdings" panose="05000000000000000000"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rgbClr val="0099CC"/>
                  </a:buClr>
                  <a:buFont typeface="Wingdings" panose="05000000000000000000" pitchFamily="2" charset="2"/>
                  <a:buChar char="F"/>
                  <a:defRPr sz="2000">
                    <a:solidFill>
                      <a:schemeClr val="tx1"/>
                    </a:solidFill>
                    <a:latin typeface="+mn-lt"/>
                  </a:defRPr>
                </a:lvl3pPr>
                <a:lvl4pPr marL="1600200" indent="-228600" algn="l" rtl="0" eaLnBrk="0" fontAlgn="base" hangingPunct="0">
                  <a:spcBef>
                    <a:spcPct val="20000"/>
                  </a:spcBef>
                  <a:spcAft>
                    <a:spcPct val="0"/>
                  </a:spcAft>
                  <a:buClr>
                    <a:srgbClr val="0099CC"/>
                  </a:buClr>
                  <a:buChar char="•"/>
                  <a:defRPr>
                    <a:solidFill>
                      <a:schemeClr val="tx1"/>
                    </a:solidFill>
                    <a:latin typeface="+mn-lt"/>
                  </a:defRPr>
                </a:lvl4pPr>
                <a:lvl5pPr marL="2057400" indent="-228600" algn="l" rtl="0" eaLnBrk="0" fontAlgn="base" hangingPunct="0">
                  <a:spcBef>
                    <a:spcPct val="20000"/>
                  </a:spcBef>
                  <a:spcAft>
                    <a:spcPct val="0"/>
                  </a:spcAft>
                  <a:buClr>
                    <a:srgbClr val="0099CC"/>
                  </a:buClr>
                  <a:buFont typeface="Eurostile LT Std"/>
                  <a:buChar char="–"/>
                  <a:defRPr sz="1600">
                    <a:solidFill>
                      <a:schemeClr val="tx1"/>
                    </a:solidFill>
                    <a:latin typeface="+mn-lt"/>
                  </a:defRPr>
                </a:lvl5pPr>
                <a:lvl6pPr marL="25146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6pPr>
                <a:lvl7pPr marL="29718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7pPr>
                <a:lvl8pPr marL="34290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8pPr>
                <a:lvl9pPr marL="3886200" indent="-228600" algn="l" rtl="0" fontAlgn="base">
                  <a:spcBef>
                    <a:spcPct val="20000"/>
                  </a:spcBef>
                  <a:spcAft>
                    <a:spcPct val="0"/>
                  </a:spcAft>
                  <a:buClr>
                    <a:srgbClr val="0099CC"/>
                  </a:buClr>
                  <a:buFont typeface="Eurostile LT Std" pitchFamily="34" charset="0"/>
                  <a:buChar char="–"/>
                  <a:defRPr sz="1600">
                    <a:solidFill>
                      <a:schemeClr val="tx1"/>
                    </a:solidFill>
                    <a:latin typeface="+mn-lt"/>
                  </a:defRPr>
                </a:lvl9pPr>
              </a:lstStyle>
              <a:p>
                <a:pPr marL="742950" marR="0" lvl="1" indent="-285750" algn="just"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Given an sample set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𝑆</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 = </m:t>
                    </m:r>
                    <m:d>
                      <m:d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ctrlPr>
                      </m:dPr>
                      <m:e>
                        <m:sSub>
                          <m:sSub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𝑥</m:t>
                            </m:r>
                          </m:e>
                          <m:sub>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𝑖</m:t>
                            </m:r>
                          </m:sub>
                        </m:sSub>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m:t>
                        </m:r>
                        <m:sSub>
                          <m:sSub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𝑦</m:t>
                            </m:r>
                          </m:e>
                          <m:sub>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t>𝑖</m:t>
                            </m:r>
                          </m:sub>
                        </m:sSub>
                      </m:e>
                    </m:d>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𝑖</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𝑛</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drawn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i.i.d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from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𝒟</m:t>
                    </m:r>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 hypothesis </a:t>
                </a:r>
                <a14:m>
                  <m:oMath xmlns:m="http://schemas.openxmlformats.org/officeDocument/2006/math">
                    <m:sSub>
                      <m:sSub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h</m:t>
                        </m:r>
                      </m:e>
                      <m:sub>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𝑆</m:t>
                        </m:r>
                      </m:sub>
                    </m:sSub>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learnt on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𝑆</m:t>
                    </m:r>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a specific definition of loss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ℓ</m:t>
                    </m:r>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the generalization gap is defined as</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Group"/>
                    </m:oMathParaPr>
                    <m:oMath xmlns:m="http://schemas.openxmlformats.org/officeDocument/2006/math">
                      <m:sSub>
                        <m:sSub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𝜖</m:t>
                          </m:r>
                        </m:e>
                        <m:sub>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rPr>
                            <m:t>𝑔𝑒𝑛</m:t>
                          </m:r>
                        </m:sub>
                      </m:sSub>
                      <m:d>
                        <m:d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t>h</m:t>
                              </m:r>
                            </m:e>
                            <m:sub>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t>𝑆</m:t>
                              </m:r>
                            </m:sub>
                          </m:sSub>
                        </m:e>
                      </m:d>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rPr>
                        <m:t>=</m:t>
                      </m:r>
                      <m:d>
                        <m:dPr>
                          <m:begChr m:val="|"/>
                          <m:endChr m:val="|"/>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𝑅</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t>h</m:t>
                              </m:r>
                            </m:e>
                            <m:sub>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t>𝑆</m:t>
                              </m:r>
                            </m:sub>
                          </m:sSub>
                          <m:r>
                            <a:rPr kumimoji="0" lang="en-US" sz="22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ctrlPr>
                            </m:sSubPr>
                            <m:e>
                              <m:acc>
                                <m:accPr>
                                  <m:chr m:val="̂"/>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ctrlPr>
                                </m:accPr>
                                <m:e>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t>𝑅</m:t>
                                  </m:r>
                                </m:e>
                              </m:acc>
                            </m:e>
                            <m:sub>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t>𝑆</m:t>
                              </m:r>
                            </m:sub>
                          </m:sSub>
                          <m:r>
                            <a:rPr kumimoji="0" lang="en-US" sz="2200" b="0" i="1" u="none" strike="noStrike" kern="1200" cap="none" spc="0" normalizeH="0" baseline="0" noProof="0" dirty="0" smtClean="0">
                              <a:ln>
                                <a:noFill/>
                              </a:ln>
                              <a:solidFill>
                                <a:srgbClr val="000000"/>
                              </a:solidFill>
                              <a:effectLst/>
                              <a:uLnTx/>
                              <a:uFillTx/>
                              <a:latin typeface="Cambria Math" panose="02040503050406030204" pitchFamily="18" charset="0"/>
                            </a:rPr>
                            <m:t>(</m:t>
                          </m:r>
                          <m:sSub>
                            <m:sSubPr>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t>h</m:t>
                              </m:r>
                            </m:e>
                            <m:sub>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t>𝑆</m:t>
                              </m:r>
                            </m:sub>
                          </m:sSub>
                          <m:r>
                            <a:rPr kumimoji="0" lang="en-US" sz="2200" b="0" i="1" u="none" strike="noStrike" kern="1200" cap="none" spc="0" normalizeH="0" baseline="0" noProof="0" dirty="0" smtClean="0">
                              <a:ln>
                                <a:noFill/>
                              </a:ln>
                              <a:solidFill>
                                <a:srgbClr val="000000"/>
                              </a:solidFill>
                              <a:effectLst/>
                              <a:uLnTx/>
                              <a:uFillTx/>
                              <a:latin typeface="Cambria Math" panose="02040503050406030204" pitchFamily="18" charset="0"/>
                            </a:rPr>
                            <m:t>)</m:t>
                          </m:r>
                        </m:e>
                      </m:d>
                    </m:oMath>
                  </m:oMathPara>
                </a14:m>
                <a:endParaRPr kumimoji="0" lang="en-US" sz="2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We want to upper bound the generalization gap, i.e.,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𝑅</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t>h</m:t>
                        </m:r>
                      </m:e>
                      <m:sub>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t>𝑆</m:t>
                        </m:r>
                      </m:sub>
                    </m:sSub>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ctrlPr>
                      </m:sSubPr>
                      <m:e>
                        <m:acc>
                          <m:accPr>
                            <m:chr m:val="̂"/>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ctrlPr>
                          </m:accPr>
                          <m:e>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t>𝑅</m:t>
                            </m:r>
                          </m:e>
                        </m:acc>
                      </m:e>
                      <m:sub>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t>𝑆</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t>h</m:t>
                        </m:r>
                      </m:e>
                      <m:sub>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t>𝑆</m:t>
                        </m:r>
                      </m:sub>
                    </m:sSub>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rPr>
                      <m:t>+</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𝜖</m:t>
                    </m:r>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ctr"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r>
                  <a:rPr kumimoji="0" lang="en-US" sz="18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Key Result</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For all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cs typeface="Gill Sans Light"/>
                      </a:rPr>
                      <m:t>h</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if </a:t>
                </a:r>
                <a14:m>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𝑛</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Ω</m:t>
                    </m:r>
                    <m:d>
                      <m:dPr>
                        <m:ctrl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f>
                          <m:fPr>
                            <m:ctrl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func>
                              <m:func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uncPr>
                              <m:fNa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log</m:t>
                                </m:r>
                              </m:fName>
                              <m:e>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Gill Sans Light"/>
                                              </a:rPr>
                                              <m:t>ℋ</m:t>
                                            </m:r>
                                          </m:e>
                                        </m:d>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𝛿</m:t>
                                        </m:r>
                                      </m:den>
                                    </m:f>
                                  </m:e>
                                </m:d>
                              </m:e>
                            </m:func>
                          </m:num>
                          <m:den>
                            <m:sSup>
                              <m:sSupPr>
                                <m:ctrl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𝜖</m:t>
                                </m:r>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den>
                        </m:f>
                      </m:e>
                    </m:d>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then with probability at least </a:t>
                </a:r>
                <a14:m>
                  <m:oMath xmlns:m="http://schemas.openxmlformats.org/officeDocument/2006/math">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𝛿</m:t>
                    </m:r>
                  </m:oMath>
                </a14:m>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we have </a:t>
                </a: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None/>
                  <a:tabLst/>
                  <a:defRPr/>
                </a:pPr>
                <a14:m>
                  <m:oMathPara xmlns:m="http://schemas.openxmlformats.org/officeDocument/2006/math">
                    <m:oMathParaPr>
                      <m:jc m:val="center"/>
                    </m:oMathParaPr>
                    <m:oMath xmlns:m="http://schemas.openxmlformats.org/officeDocument/2006/math">
                      <m:d>
                        <m:dPr>
                          <m:begChr m:val="|"/>
                          <m:endChr m:val="|"/>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𝑅</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h</m:t>
                          </m:r>
                          <m: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ctrlPr>
                            </m:sSubPr>
                            <m:e>
                              <m:acc>
                                <m:accPr>
                                  <m:chr m:val="̂"/>
                                  <m:ctrlP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ctrlPr>
                                </m:accPr>
                                <m:e>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t>𝑅</m:t>
                                  </m:r>
                                </m:e>
                              </m:acc>
                            </m:e>
                            <m:sub>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rPr>
                                <m:t>𝑆</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h</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e>
                      </m:d>
                      <m:r>
                        <a:rPr kumimoji="0" lang="en-US" sz="22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22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m:t>𝜖</m:t>
                      </m:r>
                    </m:oMath>
                  </m:oMathPara>
                </a14:m>
                <a:endParaRPr kumimoji="0" lang="en-US" sz="2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
                    <a:srgbClr val="0099CC"/>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180528" y="1124744"/>
                <a:ext cx="9001000" cy="648072"/>
              </a:xfrm>
              <a:prstGeom prst="rect">
                <a:avLst/>
              </a:prstGeom>
              <a:blipFill>
                <a:blip r:embed="rId3"/>
                <a:stretch>
                  <a:fillRect t="-5660" r="-542" b="-607547"/>
                </a:stretch>
              </a:blipFill>
            </p:spPr>
            <p:txBody>
              <a:bodyPr/>
              <a:lstStyle/>
              <a:p>
                <a:r>
                  <a:rPr lang="en-US">
                    <a:noFill/>
                  </a:rPr>
                  <a:t> </a:t>
                </a:r>
              </a:p>
            </p:txBody>
          </p:sp>
        </mc:Fallback>
      </mc:AlternateContent>
    </p:spTree>
    <p:extLst>
      <p:ext uri="{BB962C8B-B14F-4D97-AF65-F5344CB8AC3E}">
        <p14:creationId xmlns:p14="http://schemas.microsoft.com/office/powerpoint/2010/main" val="3913811059"/>
      </p:ext>
    </p:extLst>
  </p:cSld>
  <p:clrMapOvr>
    <a:masterClrMapping/>
  </p:clrMapOvr>
</p:sld>
</file>

<file path=ppt/theme/theme1.xml><?xml version="1.0" encoding="utf-8"?>
<a:theme xmlns:a="http://schemas.openxmlformats.org/drawingml/2006/main" name="1_Modèle par défaut">
  <a:themeElements>
    <a:clrScheme name="1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Modèle par défaut">
      <a:majorFont>
        <a:latin typeface="Eurostile LT Std"/>
        <a:ea typeface=""/>
        <a:cs typeface=""/>
      </a:majorFont>
      <a:minorFont>
        <a:latin typeface="Eurostile LT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defRPr>
        </a:defPPr>
      </a:lstStyle>
    </a:lnDef>
  </a:objectDefaults>
  <a:extraClrSchemeLst>
    <a:extraClrScheme>
      <a:clrScheme name="1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71655</TotalTime>
  <Words>6687</Words>
  <Application>Microsoft Office PowerPoint</Application>
  <PresentationFormat>On-screen Show (4:3)</PresentationFormat>
  <Paragraphs>924</Paragraphs>
  <Slides>54</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Cambria Math</vt:lpstr>
      <vt:lpstr>Eurostile LT Std</vt:lpstr>
      <vt:lpstr>Gill Sans Light</vt:lpstr>
      <vt:lpstr>Koufi Bold</vt:lpstr>
      <vt:lpstr>Lucida Console</vt:lpstr>
      <vt:lpstr>Wingdings</vt:lpstr>
      <vt:lpstr>1_Modèle par défaut</vt:lpstr>
      <vt:lpstr> MALCOM Machine Learning for Communication Systems   Lecture 7  Large-Scale Machine Learning &amp; Optimization  Photios Stavrou (Slides are courtesy of Marios Kountouris)    Spring 2024   </vt:lpstr>
      <vt:lpstr>PowerPoint Presentation</vt:lpstr>
      <vt:lpstr>PowerPoint Presentation</vt:lpstr>
      <vt:lpstr>PowerPoint Presentation</vt:lpstr>
      <vt:lpstr>PowerPoint Presentation</vt:lpstr>
      <vt:lpstr>Statistical Learning Setting</vt:lpstr>
      <vt:lpstr>PowerPoint Presentation</vt:lpstr>
      <vt:lpstr>Goal of Training</vt:lpstr>
      <vt:lpstr>Generalization Gap</vt:lpstr>
      <vt:lpstr>Generalization Gap (cont’d)</vt:lpstr>
      <vt:lpstr>Large-Scale Learning</vt:lpstr>
      <vt:lpstr>Large-Scale Learning</vt:lpstr>
      <vt:lpstr>Large-Scale Learning Tradeoffs</vt:lpstr>
      <vt:lpstr>Empirical Risk Minimization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Institut Eurecom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MALCOM Lecture 7</dc:title>
  <dc:creator>Marios Kountouris</dc:creator>
  <cp:lastModifiedBy>photisstavrou@gmail.com</cp:lastModifiedBy>
  <cp:revision>1235</cp:revision>
  <cp:lastPrinted>2024-04-10T12:50:39Z</cp:lastPrinted>
  <dcterms:created xsi:type="dcterms:W3CDTF">2007-06-19T08:15:35Z</dcterms:created>
  <dcterms:modified xsi:type="dcterms:W3CDTF">2024-04-13T21:25:14Z</dcterms:modified>
</cp:coreProperties>
</file>